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84" r:id="rId25"/>
    <p:sldId id="285" r:id="rId26"/>
    <p:sldId id="286" r:id="rId27"/>
    <p:sldId id="287" r:id="rId28"/>
    <p:sldId id="288" r:id="rId29"/>
    <p:sldId id="278" r:id="rId30"/>
    <p:sldId id="279" r:id="rId31"/>
    <p:sldId id="280" r:id="rId32"/>
    <p:sldId id="281" r:id="rId33"/>
    <p:sldId id="282"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855A-6A91-424B-96E2-A7D56C41BF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A06E38-22F2-4476-A9B7-C2186D6E9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9C1D4E-EA4C-4D88-82A3-EB96B42C84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ED37C5B-18C6-45C2-A3FB-28412B905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73214-33E1-43A0-8D52-6C8420FB82ED}"/>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59228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FF6-DB2E-41DB-910E-40E0C7479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A2044-701E-4BB0-A2F2-8761B64B82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1D32C-CC10-4745-8137-7781C27E7978}"/>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ACF72C0E-8923-4A0C-BA91-1E632B74F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018D2-58A0-480D-B393-E93FD0B4943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6440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29477B-028F-467B-A4FB-AAB57B04ED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4E5F85-FD34-4E01-9588-DC233FE627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BC6D2-08F9-4F90-AF56-A5B6C7975A8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F555E491-E3F3-461A-9272-53BDBC152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D2DE5-0A3E-41C9-BAE7-F8FA0F2D60FA}"/>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22244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66C1-C596-4CE1-8BAC-4ACAFE9015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99204-5898-4695-BF5C-C15728DB1C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9EB12-FB82-417A-B0A0-DB6FCE2EB86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48E402ED-6FA5-4A6B-BD63-402F0EA6F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1A100-6F4E-4D91-B17D-C14D02DAFF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06864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0E25-F250-48A6-9147-5E080D65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5D2C20-6AEC-45F3-8146-FC0254E47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2FFC73-633B-47C3-9EC6-D31E08BD934C}"/>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7BEF0A98-E8F3-4E12-98E8-E2C77F540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DD935-04F5-40CB-AC58-FECB63DA28B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110243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605A-700A-4843-B94C-DAD82435D9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753A35-0730-486A-BCCE-59450306F5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BAC4D7-9E5A-40F9-95E0-0F64CEC6AF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43216-10D1-4759-8680-C97ED951B9F3}"/>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50A08B5B-150E-4BB6-92E5-8C64923BF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9FE4A-8075-4C51-A35C-BFC63F8D45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616618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D60-A1CC-46CF-AF81-9E168123F7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DC5AF1-E5D0-4B81-AEAA-29C0EE7F96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BCB1FD-5A82-4EF3-B8B4-18240665A6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F05EA6-AFCD-47D6-BDFC-9BE80496B4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3A731E-D891-4DD5-92C1-4D495878BB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F7838E-1916-40A0-BD28-09997BD3A5A2}"/>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8" name="Footer Placeholder 7">
            <a:extLst>
              <a:ext uri="{FF2B5EF4-FFF2-40B4-BE49-F238E27FC236}">
                <a16:creationId xmlns:a16="http://schemas.microsoft.com/office/drawing/2014/main" id="{33FA2B7A-B20B-4621-8C59-F74CF2C604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D1F439-2B76-4F24-9D3F-77067B96595E}"/>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1186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EAF41-DD24-4452-864E-C7B55C6B3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112C4-1A9B-42FA-AC78-C7FE73B4E5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4" name="Footer Placeholder 3">
            <a:extLst>
              <a:ext uri="{FF2B5EF4-FFF2-40B4-BE49-F238E27FC236}">
                <a16:creationId xmlns:a16="http://schemas.microsoft.com/office/drawing/2014/main" id="{686D75AE-485D-49B0-AADB-695579D330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E017FC-9A4A-4F48-A9E7-E32C4CB3AEE9}"/>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4137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8E6D82-F47B-4BBF-9899-C11EAA38F01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3" name="Footer Placeholder 2">
            <a:extLst>
              <a:ext uri="{FF2B5EF4-FFF2-40B4-BE49-F238E27FC236}">
                <a16:creationId xmlns:a16="http://schemas.microsoft.com/office/drawing/2014/main" id="{EE1066E5-4930-4758-AC08-717C4D0098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C4FE50-CFDF-4644-8D75-D1725D2B79E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76142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2930-FA3B-4DB2-BDF4-746ED3C2A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C15325-3035-48B7-ACA7-F9DFD89B5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EE4FB9-7618-49C1-AE3D-3C6EE6F84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E6258B-7DC7-40B3-8EFE-15E0B0FCD38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D2D61D0F-7619-4FB2-BF9F-F7F6F6B6DF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44897-D3FA-4447-9F79-39A281E02FE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0114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AB66-4014-45A5-9FC4-D7E3E219E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3B9958-4375-4925-A5F1-0E1086984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BF293B-5D9B-4754-94EF-5001C83B7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EDDE2E-8376-4E49-9AEA-3F06341F57B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6CAFEE9B-3032-4080-92FA-0D69F0401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7D7A5-4519-4520-9FF2-D87C38003C0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98274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C895C-2421-4C97-949F-E087B02CE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B8A6D8-29C5-402F-BFE9-06B8588A8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72288-4B7F-4691-ABBE-315E29BC2B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AAE21F6-7E76-4D62-911D-2E55ADAFC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614F3-4D47-4992-B5AE-1F593CE7B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6A5F74-0935-4C15-A14D-0D782356D0D4}" type="slidenum">
              <a:rPr lang="en-US" smtClean="0"/>
              <a:t>‹#›</a:t>
            </a:fld>
            <a:endParaRPr lang="en-US"/>
          </a:p>
        </p:txBody>
      </p:sp>
    </p:spTree>
    <p:extLst>
      <p:ext uri="{BB962C8B-B14F-4D97-AF65-F5344CB8AC3E}">
        <p14:creationId xmlns:p14="http://schemas.microsoft.com/office/powerpoint/2010/main" val="3877110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adhugger.net/2015/05/06/romanian-legislator-forbids-paid-public-transportation-without-a-licen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electronics-lab.com/raspberry-pi-tutorial-beginners-guide-thepihut-com/"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open-electronics.org/gsmgprs-gps-modem-with-sim900sim908-module/"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technofaq.org/posts/2018/05/3-word-answer-to-the-global-question-where-are-you/" TargetMode="Externa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eachmemicro.com/ultrasonic-sensor-temperature-compensation/"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prendiendoarduino.wordpress.com/2016/12/18/sensores-y-actuadores/" TargetMode="External"/><Relationship Id="rId2" Type="http://schemas.openxmlformats.org/officeDocument/2006/relationships/image" Target="../media/image9.jpg"/><Relationship Id="rId1" Type="http://schemas.openxmlformats.org/officeDocument/2006/relationships/slideLayout" Target="../slideLayouts/slideLayout5.xml"/><Relationship Id="rId5" Type="http://schemas.openxmlformats.org/officeDocument/2006/relationships/hyperlink" Target="https://www.rawpixel.com/image/440855/free-photo-image-antenna-satellite-megawatt-radar" TargetMode="Externa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Public_transport_collage.jpg"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471D-2AAB-48F3-8221-EB35C6F2F176}"/>
              </a:ext>
            </a:extLst>
          </p:cNvPr>
          <p:cNvSpPr>
            <a:spLocks noGrp="1"/>
          </p:cNvSpPr>
          <p:nvPr>
            <p:ph type="title"/>
          </p:nvPr>
        </p:nvSpPr>
        <p:spPr>
          <a:xfrm>
            <a:off x="639418" y="1"/>
            <a:ext cx="10515600" cy="914400"/>
          </a:xfrm>
        </p:spPr>
        <p:txBody>
          <a:bodyPr>
            <a:normAutofit/>
          </a:bodyPr>
          <a:lstStyle/>
          <a:p>
            <a:pPr algn="ctr"/>
            <a:r>
              <a:rPr lang="en-US" b="1" dirty="0"/>
              <a:t>PUBLIC TRANSPORTATION OPTIMIZATION</a:t>
            </a:r>
          </a:p>
        </p:txBody>
      </p:sp>
      <p:sp>
        <p:nvSpPr>
          <p:cNvPr id="4" name="Content Placeholder 3">
            <a:extLst>
              <a:ext uri="{FF2B5EF4-FFF2-40B4-BE49-F238E27FC236}">
                <a16:creationId xmlns:a16="http://schemas.microsoft.com/office/drawing/2014/main" id="{640B1593-4AF1-4C30-AF4D-D86B318E2BE5}"/>
              </a:ext>
            </a:extLst>
          </p:cNvPr>
          <p:cNvSpPr>
            <a:spLocks noGrp="1"/>
          </p:cNvSpPr>
          <p:nvPr>
            <p:ph idx="1"/>
          </p:nvPr>
        </p:nvSpPr>
        <p:spPr>
          <a:xfrm>
            <a:off x="0" y="1205948"/>
            <a:ext cx="12192000" cy="5652052"/>
          </a:xfrm>
        </p:spPr>
        <p:txBody>
          <a:bodyPr>
            <a:normAutofit lnSpcReduction="10000"/>
          </a:bodyPr>
          <a:lstStyle/>
          <a:p>
            <a:pPr marL="0" indent="0">
              <a:buNone/>
            </a:pPr>
            <a:r>
              <a:rPr lang="en-US" dirty="0"/>
              <a:t> NAME: THARANI</a:t>
            </a:r>
          </a:p>
          <a:p>
            <a:pPr marL="0" indent="0">
              <a:buNone/>
            </a:pPr>
            <a:r>
              <a:rPr lang="en-US" dirty="0"/>
              <a:t> REG NO</a:t>
            </a:r>
            <a:r>
              <a:rPr lang="en-US"/>
              <a:t>:610821106314</a:t>
            </a:r>
            <a:endParaRPr lang="en-US" dirty="0"/>
          </a:p>
          <a:p>
            <a:pPr marL="0" indent="0">
              <a:buNone/>
            </a:pPr>
            <a:endParaRPr lang="en-US" sz="3200" dirty="0"/>
          </a:p>
          <a:p>
            <a:pPr marL="0" indent="0">
              <a:buNone/>
            </a:pPr>
            <a:endParaRPr lang="en-US" sz="3200" dirty="0"/>
          </a:p>
          <a:p>
            <a:pPr marL="0" indent="0">
              <a:buNone/>
            </a:pPr>
            <a:r>
              <a:rPr lang="en-US" sz="3200" dirty="0"/>
              <a:t>INTRODUCTION </a:t>
            </a:r>
          </a:p>
          <a:p>
            <a:pPr>
              <a:buFont typeface="Wingdings" panose="05000000000000000000" pitchFamily="2" charset="2"/>
              <a:buChar char="Ø"/>
            </a:pPr>
            <a:r>
              <a:rPr lang="en-US" sz="3200" dirty="0"/>
              <a:t> </a:t>
            </a:r>
            <a:r>
              <a:rPr lang="en-US" sz="2200" dirty="0"/>
              <a:t>Public transportation is the lifeblood of modern cities, providing an efficient and sustainable means of moving people from one place to another. In today's rapidly growing urban environments, the demand for efficient public transportation systems has never been greater. As cities expand, so does the need for innovative solutions to address congestion, reduce emissions, and enhance the overall quality of life for their residents.</a:t>
            </a:r>
          </a:p>
          <a:p>
            <a:pPr>
              <a:buFont typeface="Wingdings" panose="05000000000000000000" pitchFamily="2" charset="2"/>
              <a:buChar char="Ø"/>
            </a:pPr>
            <a:r>
              <a:rPr lang="en-US" sz="2200" dirty="0"/>
              <a:t>    This presentation will explore the concept of optimizing public transportation, focusing on strategies and technologies that can revolutionize the way people move within cities. Our objective is to provide a small glimpse into the potential of public transportation optimization, with an emphasis on sustainability, accessibility, and improved urban mobility.</a:t>
            </a:r>
          </a:p>
          <a:p>
            <a:pPr marL="0" indent="0">
              <a:buNone/>
            </a:pPr>
            <a:endParaRPr lang="en-US" sz="2200" dirty="0"/>
          </a:p>
        </p:txBody>
      </p:sp>
    </p:spTree>
    <p:extLst>
      <p:ext uri="{BB962C8B-B14F-4D97-AF65-F5344CB8AC3E}">
        <p14:creationId xmlns:p14="http://schemas.microsoft.com/office/powerpoint/2010/main" val="290385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C91807-CA5F-4C84-8800-07510B045DA9}"/>
              </a:ext>
            </a:extLst>
          </p:cNvPr>
          <p:cNvSpPr>
            <a:spLocks noGrp="1"/>
          </p:cNvSpPr>
          <p:nvPr>
            <p:ph type="title"/>
          </p:nvPr>
        </p:nvSpPr>
        <p:spPr/>
        <p:txBody>
          <a:bodyPr/>
          <a:lstStyle/>
          <a:p>
            <a:pPr algn="ctr"/>
            <a:r>
              <a:rPr lang="en-US" b="1" dirty="0"/>
              <a:t>BLOCK DIAGRAM </a:t>
            </a:r>
          </a:p>
        </p:txBody>
      </p:sp>
      <p:pic>
        <p:nvPicPr>
          <p:cNvPr id="4" name="Content Placeholder 3">
            <a:extLst>
              <a:ext uri="{FF2B5EF4-FFF2-40B4-BE49-F238E27FC236}">
                <a16:creationId xmlns:a16="http://schemas.microsoft.com/office/drawing/2014/main" id="{6D32578E-2EDE-4B00-8049-2BE2097140DF}"/>
              </a:ext>
            </a:extLst>
          </p:cNvPr>
          <p:cNvPicPr>
            <a:picLocks noGrp="1" noChangeAspect="1"/>
          </p:cNvPicPr>
          <p:nvPr>
            <p:ph idx="1"/>
          </p:nvPr>
        </p:nvPicPr>
        <p:blipFill>
          <a:blip r:embed="rId2"/>
          <a:stretch>
            <a:fillRect/>
          </a:stretch>
        </p:blipFill>
        <p:spPr>
          <a:xfrm>
            <a:off x="1219200" y="1285461"/>
            <a:ext cx="10134599" cy="6480313"/>
          </a:xfrm>
          <a:prstGeom prst="rect">
            <a:avLst/>
          </a:prstGeom>
        </p:spPr>
      </p:pic>
      <p:pic>
        <p:nvPicPr>
          <p:cNvPr id="7" name="Picture 6">
            <a:extLst>
              <a:ext uri="{FF2B5EF4-FFF2-40B4-BE49-F238E27FC236}">
                <a16:creationId xmlns:a16="http://schemas.microsoft.com/office/drawing/2014/main" id="{440E037C-FC0F-4D98-BC47-AB2E2073C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7417" y="4381748"/>
            <a:ext cx="3858163" cy="2381582"/>
          </a:xfrm>
          <a:prstGeom prst="rect">
            <a:avLst/>
          </a:prstGeom>
        </p:spPr>
      </p:pic>
    </p:spTree>
    <p:extLst>
      <p:ext uri="{BB962C8B-B14F-4D97-AF65-F5344CB8AC3E}">
        <p14:creationId xmlns:p14="http://schemas.microsoft.com/office/powerpoint/2010/main" val="1763571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0390-71ED-4CC3-B8E8-419DB92B5510}"/>
              </a:ext>
            </a:extLst>
          </p:cNvPr>
          <p:cNvSpPr>
            <a:spLocks noGrp="1"/>
          </p:cNvSpPr>
          <p:nvPr>
            <p:ph type="title"/>
          </p:nvPr>
        </p:nvSpPr>
        <p:spPr>
          <a:xfrm>
            <a:off x="0" y="1"/>
            <a:ext cx="12192000" cy="1007164"/>
          </a:xfrm>
        </p:spPr>
        <p:txBody>
          <a:bodyPr/>
          <a:lstStyle/>
          <a:p>
            <a:pPr algn="ctr"/>
            <a:r>
              <a:rPr lang="en-US" b="1" dirty="0"/>
              <a:t>WORKING MODULE</a:t>
            </a:r>
          </a:p>
        </p:txBody>
      </p:sp>
      <p:sp>
        <p:nvSpPr>
          <p:cNvPr id="3" name="Content Placeholder 2">
            <a:extLst>
              <a:ext uri="{FF2B5EF4-FFF2-40B4-BE49-F238E27FC236}">
                <a16:creationId xmlns:a16="http://schemas.microsoft.com/office/drawing/2014/main" id="{4C971B10-EDF9-46DD-AAD2-4CD78230C0DF}"/>
              </a:ext>
            </a:extLst>
          </p:cNvPr>
          <p:cNvSpPr>
            <a:spLocks noGrp="1"/>
          </p:cNvSpPr>
          <p:nvPr>
            <p:ph idx="1"/>
          </p:nvPr>
        </p:nvSpPr>
        <p:spPr>
          <a:xfrm>
            <a:off x="-1" y="1126434"/>
            <a:ext cx="12191999" cy="5731565"/>
          </a:xfrm>
        </p:spPr>
        <p:txBody>
          <a:bodyPr/>
          <a:lstStyle/>
          <a:p>
            <a:pPr marL="0" indent="0">
              <a:buNone/>
            </a:pPr>
            <a:r>
              <a:rPr lang="en-US" dirty="0"/>
              <a:t>1. Location Tracking:</a:t>
            </a:r>
          </a:p>
          <a:p>
            <a:pPr marL="0" indent="0">
              <a:buNone/>
            </a:pPr>
            <a:r>
              <a:rPr lang="en-US" dirty="0"/>
              <a:t>   </a:t>
            </a:r>
            <a:r>
              <a:rPr lang="en-US" sz="2400" dirty="0"/>
              <a:t>- Utilize GPS or other location tracking technologies to collect real-time data on the buses or vehicles in your public transportation system.</a:t>
            </a:r>
          </a:p>
          <a:p>
            <a:pPr marL="0" indent="0">
              <a:buNone/>
            </a:pPr>
            <a:r>
              <a:rPr lang="en-US" dirty="0"/>
              <a:t>   </a:t>
            </a:r>
            <a:r>
              <a:rPr lang="en-US" sz="2400" dirty="0"/>
              <a:t>- Consider using libraries like `</a:t>
            </a:r>
            <a:r>
              <a:rPr lang="en-US" sz="2400" dirty="0" err="1"/>
              <a:t>geopy</a:t>
            </a:r>
            <a:r>
              <a:rPr lang="en-US" sz="2400" dirty="0"/>
              <a:t>` or `GPSD` in Python to gather location data.</a:t>
            </a:r>
          </a:p>
          <a:p>
            <a:pPr marL="0" indent="0">
              <a:buNone/>
            </a:pPr>
            <a:r>
              <a:rPr lang="en-US" dirty="0"/>
              <a:t>2. Rider Database:</a:t>
            </a:r>
          </a:p>
          <a:p>
            <a:pPr marL="0" indent="0">
              <a:buNone/>
            </a:pPr>
            <a:r>
              <a:rPr lang="en-US" sz="2400" dirty="0"/>
              <a:t>   - Create a database to store information about riders, including their boarding and alighting locations, timestamps, and unique identifiers.</a:t>
            </a:r>
          </a:p>
          <a:p>
            <a:pPr marL="0" indent="0">
              <a:buNone/>
            </a:pPr>
            <a:r>
              <a:rPr lang="en-US" sz="2400" dirty="0"/>
              <a:t>   - You can use a relational database like SQLite or MySQL, or a NoSQL database like MongoDB.</a:t>
            </a:r>
          </a:p>
          <a:p>
            <a:pPr marL="0" indent="0">
              <a:buNone/>
            </a:pPr>
            <a:r>
              <a:rPr lang="en-US" dirty="0"/>
              <a:t>3. Data Collection:</a:t>
            </a:r>
          </a:p>
          <a:p>
            <a:pPr marL="0" indent="0">
              <a:buNone/>
            </a:pPr>
            <a:r>
              <a:rPr lang="en-US" sz="2400" dirty="0"/>
              <a:t>   - Develop a data collection system to record when and where riders board and alight from vehicles. You can use sensors or mobile applications for this purpose.</a:t>
            </a:r>
          </a:p>
          <a:p>
            <a:pPr marL="0" indent="0">
              <a:buNone/>
            </a:pPr>
            <a:r>
              <a:rPr lang="en-US" sz="2400" dirty="0"/>
              <a:t>   - Integrate the data collected with the rider database.</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8810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666C5-D8F9-4F10-A0AD-064D24087FFF}"/>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4. Route Optimization:</a:t>
            </a:r>
          </a:p>
          <a:p>
            <a:pPr marL="0" indent="0">
              <a:buNone/>
            </a:pPr>
            <a:r>
              <a:rPr lang="en-US" dirty="0"/>
              <a:t>   - </a:t>
            </a:r>
            <a:r>
              <a:rPr lang="en-US" sz="2400" dirty="0"/>
              <a:t>Use the location data to optimize bus or vehicle routes. Consider implementing algorithms like Dijkstra's or A* for route planning.</a:t>
            </a:r>
          </a:p>
          <a:p>
            <a:pPr marL="0" indent="0">
              <a:buNone/>
            </a:pPr>
            <a:r>
              <a:rPr lang="en-US" sz="2400" dirty="0"/>
              <a:t>   - Take into account traffic conditions and real-time location updates to make dynamic adjustments.</a:t>
            </a:r>
          </a:p>
          <a:p>
            <a:pPr marL="0" indent="0">
              <a:buNone/>
            </a:pPr>
            <a:endParaRPr lang="en-US" dirty="0"/>
          </a:p>
          <a:p>
            <a:pPr marL="0" indent="0">
              <a:buNone/>
            </a:pPr>
            <a:r>
              <a:rPr lang="en-US" dirty="0"/>
              <a:t>5. Real-time Updates:</a:t>
            </a:r>
          </a:p>
          <a:p>
            <a:pPr marL="0" indent="0">
              <a:buNone/>
            </a:pPr>
            <a:r>
              <a:rPr lang="en-US" dirty="0"/>
              <a:t>   - </a:t>
            </a:r>
            <a:r>
              <a:rPr lang="en-US" sz="2400" dirty="0"/>
              <a:t>Create a system to provide real-time updates to riders about the estimated time of arrival (ETA) and any delays.</a:t>
            </a:r>
          </a:p>
          <a:p>
            <a:pPr marL="0" indent="0">
              <a:buNone/>
            </a:pPr>
            <a:endParaRPr lang="en-US" sz="2400" dirty="0"/>
          </a:p>
          <a:p>
            <a:pPr marL="0" indent="0">
              <a:buNone/>
            </a:pPr>
            <a:r>
              <a:rPr lang="en-US" sz="2400" dirty="0"/>
              <a:t>6</a:t>
            </a:r>
            <a:r>
              <a:rPr lang="en-US" dirty="0"/>
              <a:t>. Web Interface:</a:t>
            </a:r>
          </a:p>
          <a:p>
            <a:pPr marL="0" indent="0">
              <a:buNone/>
            </a:pPr>
            <a:r>
              <a:rPr lang="en-US" sz="2400" dirty="0"/>
              <a:t>   - Build a web application that allows riders to access information about bus routes, ETAs, and delays.</a:t>
            </a:r>
          </a:p>
          <a:p>
            <a:pPr marL="0" indent="0">
              <a:buNone/>
            </a:pPr>
            <a:r>
              <a:rPr lang="en-US" sz="2400" dirty="0"/>
              <a:t>   - Implement a dashboard for administrators to manage and visualize the collected data.</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162334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579D8-2FCB-4DD9-8FC3-88A646B65341}"/>
              </a:ext>
            </a:extLst>
          </p:cNvPr>
          <p:cNvSpPr>
            <a:spLocks noGrp="1"/>
          </p:cNvSpPr>
          <p:nvPr>
            <p:ph idx="1"/>
          </p:nvPr>
        </p:nvSpPr>
        <p:spPr>
          <a:xfrm>
            <a:off x="0" y="0"/>
            <a:ext cx="12192000" cy="6858000"/>
          </a:xfrm>
        </p:spPr>
        <p:txBody>
          <a:bodyPr>
            <a:normAutofit/>
          </a:bodyPr>
          <a:lstStyle/>
          <a:p>
            <a:pPr marL="0" indent="0">
              <a:buNone/>
            </a:pPr>
            <a:r>
              <a:rPr lang="en-US" dirty="0"/>
              <a:t>7. Data Analysis:</a:t>
            </a:r>
          </a:p>
          <a:p>
            <a:pPr marL="0" indent="0">
              <a:buNone/>
            </a:pPr>
            <a:r>
              <a:rPr lang="en-US" dirty="0"/>
              <a:t>   </a:t>
            </a:r>
            <a:r>
              <a:rPr lang="en-US" sz="2400" dirty="0"/>
              <a:t>- Analyze the collected data to identify patterns and make data-driven decisions for route optimizations.</a:t>
            </a:r>
          </a:p>
          <a:p>
            <a:pPr marL="0" indent="0">
              <a:buNone/>
            </a:pPr>
            <a:r>
              <a:rPr lang="en-US" sz="2400" dirty="0"/>
              <a:t>   - Python libraries like Pandas and Matplotlib can help with data analysis and visualization.</a:t>
            </a:r>
          </a:p>
          <a:p>
            <a:pPr marL="0" indent="0">
              <a:buNone/>
            </a:pPr>
            <a:r>
              <a:rPr lang="en-US" dirty="0"/>
              <a:t>8. Machine Learning (Optional):</a:t>
            </a:r>
          </a:p>
          <a:p>
            <a:pPr marL="0" indent="0">
              <a:buNone/>
            </a:pPr>
            <a:r>
              <a:rPr lang="en-US" dirty="0"/>
              <a:t>   </a:t>
            </a:r>
            <a:r>
              <a:rPr lang="en-US" sz="2400" dirty="0"/>
              <a:t>- Implement machine learning models to predict future ridership and optimize routes based on historical data.</a:t>
            </a:r>
          </a:p>
          <a:p>
            <a:pPr marL="0" indent="0">
              <a:buNone/>
            </a:pPr>
            <a:r>
              <a:rPr lang="en-US" dirty="0"/>
              <a:t>9. Security and Privacy:</a:t>
            </a:r>
          </a:p>
          <a:p>
            <a:pPr marL="0" indent="0">
              <a:buNone/>
            </a:pPr>
            <a:r>
              <a:rPr lang="en-US" dirty="0"/>
              <a:t>   </a:t>
            </a:r>
            <a:r>
              <a:rPr lang="en-US" sz="2400" dirty="0"/>
              <a:t>- Implement security measures to protect rider data and ensure privacy compliance.</a:t>
            </a:r>
          </a:p>
          <a:p>
            <a:pPr marL="0" indent="0">
              <a:buNone/>
            </a:pPr>
            <a:r>
              <a:rPr lang="en-US" dirty="0"/>
              <a:t>10. Documentation and User Manuals:</a:t>
            </a:r>
          </a:p>
          <a:p>
            <a:pPr marL="0" indent="0">
              <a:buNone/>
            </a:pPr>
            <a:r>
              <a:rPr lang="en-US" sz="2400" dirty="0"/>
              <a:t>    - Provide clear documentation and user manuals for both administrators and riders on how to use the system</a:t>
            </a:r>
            <a:r>
              <a:rPr lang="en-US" dirty="0"/>
              <a:t>.</a:t>
            </a:r>
          </a:p>
          <a:p>
            <a:pPr marL="0" indent="0">
              <a:buNone/>
            </a:pPr>
            <a:endParaRPr lang="en-US" dirty="0"/>
          </a:p>
        </p:txBody>
      </p:sp>
    </p:spTree>
    <p:extLst>
      <p:ext uri="{BB962C8B-B14F-4D97-AF65-F5344CB8AC3E}">
        <p14:creationId xmlns:p14="http://schemas.microsoft.com/office/powerpoint/2010/main" val="254825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2D4-A6D3-4A7C-82F5-34EB07605BF8}"/>
              </a:ext>
            </a:extLst>
          </p:cNvPr>
          <p:cNvSpPr>
            <a:spLocks noGrp="1"/>
          </p:cNvSpPr>
          <p:nvPr>
            <p:ph type="title"/>
          </p:nvPr>
        </p:nvSpPr>
        <p:spPr/>
        <p:txBody>
          <a:bodyPr/>
          <a:lstStyle/>
          <a:p>
            <a:pPr algn="ctr"/>
            <a:r>
              <a:rPr lang="en-US" dirty="0"/>
              <a:t>COMPONENTS</a:t>
            </a:r>
          </a:p>
        </p:txBody>
      </p:sp>
      <p:pic>
        <p:nvPicPr>
          <p:cNvPr id="6" name="Content Placeholder 5">
            <a:extLst>
              <a:ext uri="{FF2B5EF4-FFF2-40B4-BE49-F238E27FC236}">
                <a16:creationId xmlns:a16="http://schemas.microsoft.com/office/drawing/2014/main" id="{9CCB2EB8-9C50-443F-8B94-00628829C4D1}"/>
              </a:ext>
            </a:extLst>
          </p:cNvPr>
          <p:cNvPicPr>
            <a:picLocks noGrp="1" noChangeAspect="1"/>
          </p:cNvPicPr>
          <p:nvPr>
            <p:ph sz="half" idx="1"/>
          </p:nvPr>
        </p:nvPicPr>
        <p:blipFill>
          <a:blip r:embed="rId2"/>
          <a:stretch>
            <a:fillRect/>
          </a:stretch>
        </p:blipFill>
        <p:spPr>
          <a:xfrm>
            <a:off x="838200" y="1839357"/>
            <a:ext cx="5181600" cy="4337606"/>
          </a:xfrm>
          <a:prstGeom prst="rect">
            <a:avLst/>
          </a:prstGeom>
        </p:spPr>
      </p:pic>
      <p:sp>
        <p:nvSpPr>
          <p:cNvPr id="8" name="Content Placeholder 7">
            <a:extLst>
              <a:ext uri="{FF2B5EF4-FFF2-40B4-BE49-F238E27FC236}">
                <a16:creationId xmlns:a16="http://schemas.microsoft.com/office/drawing/2014/main" id="{22DD59EB-3E71-4599-907E-01BAEAF3B031}"/>
              </a:ext>
            </a:extLst>
          </p:cNvPr>
          <p:cNvSpPr>
            <a:spLocks noGrp="1"/>
          </p:cNvSpPr>
          <p:nvPr>
            <p:ph sz="half" idx="2"/>
          </p:nvPr>
        </p:nvSpPr>
        <p:spPr/>
        <p:txBody>
          <a:bodyPr/>
          <a:lstStyle/>
          <a:p>
            <a:pPr marL="0" indent="0">
              <a:buNone/>
            </a:pPr>
            <a:r>
              <a:rPr lang="en-US" dirty="0"/>
              <a:t>               SOFTWARE</a:t>
            </a:r>
          </a:p>
          <a:p>
            <a:pPr>
              <a:buFont typeface="Wingdings" panose="05000000000000000000" pitchFamily="2" charset="2"/>
              <a:buChar char="Ø"/>
            </a:pPr>
            <a:r>
              <a:rPr lang="en-US" dirty="0"/>
              <a:t> Python </a:t>
            </a:r>
          </a:p>
          <a:p>
            <a:pPr>
              <a:buFont typeface="Wingdings" panose="05000000000000000000" pitchFamily="2" charset="2"/>
              <a:buChar char="Ø"/>
            </a:pPr>
            <a:r>
              <a:rPr lang="en-US" dirty="0"/>
              <a:t> Database system</a:t>
            </a:r>
          </a:p>
          <a:p>
            <a:pPr>
              <a:buFont typeface="Wingdings" panose="05000000000000000000" pitchFamily="2" charset="2"/>
              <a:buChar char="Ø"/>
            </a:pPr>
            <a:r>
              <a:rPr lang="en-US" dirty="0"/>
              <a:t> Location tracking libraries</a:t>
            </a:r>
          </a:p>
          <a:p>
            <a:pPr>
              <a:buFont typeface="Wingdings" panose="05000000000000000000" pitchFamily="2" charset="2"/>
              <a:buChar char="Ø"/>
            </a:pPr>
            <a:r>
              <a:rPr lang="en-US" dirty="0"/>
              <a:t> Web frameworks and libraries</a:t>
            </a:r>
          </a:p>
          <a:p>
            <a:pPr>
              <a:buFont typeface="Wingdings" panose="05000000000000000000" pitchFamily="2" charset="2"/>
              <a:buChar char="Ø"/>
            </a:pPr>
            <a:r>
              <a:rPr lang="en-US" dirty="0"/>
              <a:t> Data analysis libraries</a:t>
            </a:r>
          </a:p>
          <a:p>
            <a:pPr>
              <a:buFont typeface="Wingdings" panose="05000000000000000000" pitchFamily="2" charset="2"/>
              <a:buChar char="Ø"/>
            </a:pPr>
            <a:r>
              <a:rPr lang="en-US" dirty="0"/>
              <a:t> Machine learning </a:t>
            </a:r>
          </a:p>
          <a:p>
            <a:pPr>
              <a:buFont typeface="Wingdings" panose="05000000000000000000" pitchFamily="2" charset="2"/>
              <a:buChar char="Ø"/>
            </a:pPr>
            <a:r>
              <a:rPr lang="en-US" dirty="0"/>
              <a:t> Security and privacy tools</a:t>
            </a:r>
          </a:p>
          <a:p>
            <a:pPr marL="0" indent="0">
              <a:buNone/>
            </a:pPr>
            <a:endParaRPr lang="en-US" dirty="0"/>
          </a:p>
        </p:txBody>
      </p:sp>
    </p:spTree>
    <p:extLst>
      <p:ext uri="{BB962C8B-B14F-4D97-AF65-F5344CB8AC3E}">
        <p14:creationId xmlns:p14="http://schemas.microsoft.com/office/powerpoint/2010/main" val="143141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680FF3C-D3FC-49E9-81DF-000239FEFFD9}"/>
              </a:ext>
            </a:extLst>
          </p:cNvPr>
          <p:cNvSpPr>
            <a:spLocks noGrp="1"/>
          </p:cNvSpPr>
          <p:nvPr>
            <p:ph type="title"/>
          </p:nvPr>
        </p:nvSpPr>
        <p:spPr>
          <a:xfrm>
            <a:off x="-1" y="1"/>
            <a:ext cx="12191999" cy="914399"/>
          </a:xfrm>
        </p:spPr>
        <p:txBody>
          <a:bodyPr/>
          <a:lstStyle/>
          <a:p>
            <a:r>
              <a:rPr lang="en-US" dirty="0"/>
              <a:t>RASPBERRY Pi</a:t>
            </a:r>
          </a:p>
        </p:txBody>
      </p:sp>
      <p:sp>
        <p:nvSpPr>
          <p:cNvPr id="12" name="Content Placeholder 11">
            <a:extLst>
              <a:ext uri="{FF2B5EF4-FFF2-40B4-BE49-F238E27FC236}">
                <a16:creationId xmlns:a16="http://schemas.microsoft.com/office/drawing/2014/main" id="{42B181CC-6213-431D-8019-C261FEDA7DC3}"/>
              </a:ext>
            </a:extLst>
          </p:cNvPr>
          <p:cNvSpPr>
            <a:spLocks noGrp="1"/>
          </p:cNvSpPr>
          <p:nvPr>
            <p:ph idx="1"/>
          </p:nvPr>
        </p:nvSpPr>
        <p:spPr>
          <a:xfrm>
            <a:off x="0" y="914400"/>
            <a:ext cx="12192000" cy="5943599"/>
          </a:xfrm>
        </p:spPr>
        <p:txBody>
          <a:bodyPr>
            <a:normAutofit/>
          </a:bodyPr>
          <a:lstStyle/>
          <a:p>
            <a:pPr marL="0" indent="0">
              <a:buNone/>
            </a:pPr>
            <a:r>
              <a:rPr lang="en-US" dirty="0"/>
              <a:t>The Raspberry Pi is a series of small, affordable, single-board computers that have had a significant impact on the world of technology and education. Here's a brief overview of the Raspberry Pi:</a:t>
            </a:r>
          </a:p>
          <a:p>
            <a:pPr marL="0" indent="0">
              <a:buNone/>
            </a:pPr>
            <a:endParaRPr lang="en-US" dirty="0"/>
          </a:p>
          <a:p>
            <a:pPr marL="0" indent="0">
              <a:buNone/>
            </a:pPr>
            <a:r>
              <a:rPr lang="en-US" dirty="0"/>
              <a:t>Affordable Computing: </a:t>
            </a:r>
          </a:p>
          <a:p>
            <a:pPr marL="0" indent="0">
              <a:buNone/>
            </a:pPr>
            <a:r>
              <a:rPr lang="en-US" dirty="0"/>
              <a:t>   </a:t>
            </a:r>
            <a:r>
              <a:rPr lang="en-US" sz="2400" dirty="0"/>
              <a:t>The Raspberry Pi Foundation, a UK-based charity, designed these compact computers to be affordable, making computing accessible to a broader audience. Raspberry Pi boards typically cost less than $50, making them an ideal choice for various projects and learning </a:t>
            </a:r>
            <a:r>
              <a:rPr lang="en-US" sz="2400" dirty="0" err="1"/>
              <a:t>opportuneities</a:t>
            </a:r>
            <a:r>
              <a:rPr lang="en-US" sz="2400" dirty="0"/>
              <a:t>.</a:t>
            </a:r>
          </a:p>
          <a:p>
            <a:pPr marL="0" indent="0">
              <a:buNone/>
            </a:pPr>
            <a:r>
              <a:rPr lang="en-US" dirty="0"/>
              <a:t>Versatility:</a:t>
            </a:r>
            <a:r>
              <a:rPr lang="en-US" sz="2400" dirty="0"/>
              <a:t> </a:t>
            </a:r>
          </a:p>
          <a:p>
            <a:pPr marL="0" indent="0">
              <a:buNone/>
            </a:pPr>
            <a:r>
              <a:rPr lang="en-US" sz="2400" dirty="0"/>
              <a:t>     Raspberry Pi boards are incredibly versatile. They are equipped with various ports for peripherals, like USB, HDMI, and audio, and can run a wide range of operating systems, including Raspberry Pi OS, a Linux-based distribution. This versatility makes them suitable for a wide array of applications, from basic computing tasks to more complex projects.</a:t>
            </a:r>
          </a:p>
        </p:txBody>
      </p:sp>
    </p:spTree>
    <p:extLst>
      <p:ext uri="{BB962C8B-B14F-4D97-AF65-F5344CB8AC3E}">
        <p14:creationId xmlns:p14="http://schemas.microsoft.com/office/powerpoint/2010/main" val="273174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D9C1B-C862-4FFD-8255-5584D14E33E1}"/>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Educational Tool: </a:t>
            </a:r>
          </a:p>
          <a:p>
            <a:pPr marL="0" indent="0">
              <a:buNone/>
            </a:pPr>
            <a:r>
              <a:rPr lang="en-US" sz="2400" dirty="0"/>
              <a:t>Raspberry Pi has had a profound impact on education, particularly in teaching programming and computer science. Many schools and enthusiasts use Raspberry Pi boards to learn about coding, hardware, and electronics. The low cost and compact size of these computers make them ideal for classroom settings.</a:t>
            </a:r>
          </a:p>
          <a:p>
            <a:pPr marL="0" indent="0">
              <a:buNone/>
            </a:pPr>
            <a:r>
              <a:rPr lang="en-US" dirty="0"/>
              <a:t>Maker and DIY Projects:</a:t>
            </a:r>
          </a:p>
          <a:p>
            <a:pPr marL="0" indent="0">
              <a:buNone/>
            </a:pPr>
            <a:r>
              <a:rPr lang="en-US" sz="2400" dirty="0"/>
              <a:t> Raspberry Pi has fueled a maker and DIY revolution. Enthusiasts and hobbyists use these boards to create projects like home automation systems, media centers, retro gaming consoles, and even robotics. The Raspberry Pi's GPIO (General Purpose Input/Output) pins allow for easy integration with sensors and other hardware components.</a:t>
            </a:r>
          </a:p>
          <a:p>
            <a:pPr marL="0" indent="0">
              <a:buNone/>
            </a:pPr>
            <a:r>
              <a:rPr lang="en-US" dirty="0"/>
              <a:t>Community and Ecosystem:</a:t>
            </a:r>
          </a:p>
          <a:p>
            <a:pPr marL="0" indent="0">
              <a:buNone/>
            </a:pPr>
            <a:r>
              <a:rPr lang="en-US" sz="2400" dirty="0"/>
              <a:t> The Raspberry Pi has a vibrant and active community of users and developers. This community provides support, shares project ideas, and contributes to the continuous development of software and hardware add-ons, such as HATs (Hardware Attached on Top).</a:t>
            </a:r>
          </a:p>
        </p:txBody>
      </p:sp>
    </p:spTree>
    <p:extLst>
      <p:ext uri="{BB962C8B-B14F-4D97-AF65-F5344CB8AC3E}">
        <p14:creationId xmlns:p14="http://schemas.microsoft.com/office/powerpoint/2010/main" val="58731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680DB-763C-4868-AED5-72B386659EAC}"/>
              </a:ext>
            </a:extLst>
          </p:cNvPr>
          <p:cNvSpPr>
            <a:spLocks noGrp="1"/>
          </p:cNvSpPr>
          <p:nvPr>
            <p:ph idx="1"/>
          </p:nvPr>
        </p:nvSpPr>
        <p:spPr>
          <a:xfrm>
            <a:off x="0" y="0"/>
            <a:ext cx="12192000" cy="6858000"/>
          </a:xfrm>
        </p:spPr>
        <p:txBody>
          <a:bodyPr/>
          <a:lstStyle/>
          <a:p>
            <a:pPr marL="0" indent="0">
              <a:buNone/>
            </a:pPr>
            <a:r>
              <a:rPr lang="en-US" dirty="0"/>
              <a:t>Models and Upgrades: </a:t>
            </a:r>
          </a:p>
          <a:p>
            <a:pPr marL="0" indent="0">
              <a:buNone/>
            </a:pPr>
            <a:r>
              <a:rPr lang="en-US" sz="2400" dirty="0"/>
              <a:t>Over the years, Raspberry Pi has released several models, each offering improvements in terms of performance, connectivity, and features. The Raspberry Pi 4, for example, introduced more powerful hardware, multiple USB ports, and dual 4K monitor support.</a:t>
            </a:r>
          </a:p>
          <a:p>
            <a:pPr marL="0" indent="0">
              <a:buNone/>
            </a:pPr>
            <a:endParaRPr lang="en-US" dirty="0"/>
          </a:p>
          <a:p>
            <a:pPr marL="0" indent="0">
              <a:buNone/>
            </a:pPr>
            <a:r>
              <a:rPr lang="en-US" dirty="0"/>
              <a:t>Use Cases: </a:t>
            </a:r>
          </a:p>
          <a:p>
            <a:pPr marL="0" indent="0">
              <a:buNone/>
            </a:pPr>
            <a:r>
              <a:rPr lang="en-US" sz="2400" dirty="0"/>
              <a:t>Raspberry Pi can be used in a wide range of applications, including as a low-cost desktop computer, a home server, a media center using </a:t>
            </a:r>
            <a:r>
              <a:rPr lang="en-US" sz="2400" dirty="0" err="1"/>
              <a:t>Kodi</a:t>
            </a:r>
            <a:r>
              <a:rPr lang="en-US" sz="2400" dirty="0"/>
              <a:t>, a retro gaming machine with emulators, a network-attached storage (NAS) device, and much more.</a:t>
            </a:r>
          </a:p>
          <a:p>
            <a:pPr marL="0" indent="0">
              <a:buNone/>
            </a:pPr>
            <a:endParaRPr lang="en-US" dirty="0"/>
          </a:p>
          <a:p>
            <a:pPr marL="0" indent="0">
              <a:buNone/>
            </a:pPr>
            <a:r>
              <a:rPr lang="en-US" dirty="0"/>
              <a:t>IoT and Embedded Systems: </a:t>
            </a:r>
          </a:p>
          <a:p>
            <a:pPr marL="0" indent="0">
              <a:buNone/>
            </a:pPr>
            <a:r>
              <a:rPr lang="en-US" sz="2400" dirty="0"/>
              <a:t>The Raspberry Pi is also popular for Internet of Things (IoT) projects and embedded systems. Its small size and low power consumption make it suitable for monitoring and controlling various devices and sensors.</a:t>
            </a:r>
          </a:p>
        </p:txBody>
      </p:sp>
    </p:spTree>
    <p:extLst>
      <p:ext uri="{BB962C8B-B14F-4D97-AF65-F5344CB8AC3E}">
        <p14:creationId xmlns:p14="http://schemas.microsoft.com/office/powerpoint/2010/main" val="169393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26F19C-0E3C-42D3-AEBC-BB0ABE974C63}"/>
              </a:ext>
            </a:extLst>
          </p:cNvPr>
          <p:cNvSpPr>
            <a:spLocks noGrp="1"/>
          </p:cNvSpPr>
          <p:nvPr>
            <p:ph type="title"/>
          </p:nvPr>
        </p:nvSpPr>
        <p:spPr>
          <a:xfrm>
            <a:off x="838200" y="365125"/>
            <a:ext cx="10515600" cy="986597"/>
          </a:xfrm>
        </p:spPr>
        <p:txBody>
          <a:bodyPr/>
          <a:lstStyle/>
          <a:p>
            <a:r>
              <a:rPr lang="en-US" dirty="0"/>
              <a:t>RASPBERRY Pi</a:t>
            </a:r>
          </a:p>
        </p:txBody>
      </p:sp>
      <p:pic>
        <p:nvPicPr>
          <p:cNvPr id="5" name="Content Placeholder 4">
            <a:extLst>
              <a:ext uri="{FF2B5EF4-FFF2-40B4-BE49-F238E27FC236}">
                <a16:creationId xmlns:a16="http://schemas.microsoft.com/office/drawing/2014/main" id="{98CF5128-550F-4C1E-8877-1F50BCEAA14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90377" y="1351722"/>
            <a:ext cx="7811246" cy="4825241"/>
          </a:xfrm>
        </p:spPr>
      </p:pic>
    </p:spTree>
    <p:extLst>
      <p:ext uri="{BB962C8B-B14F-4D97-AF65-F5344CB8AC3E}">
        <p14:creationId xmlns:p14="http://schemas.microsoft.com/office/powerpoint/2010/main" val="3300267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D4313B-69A0-48A7-9D82-C208EAF728A9}"/>
              </a:ext>
            </a:extLst>
          </p:cNvPr>
          <p:cNvSpPr>
            <a:spLocks noGrp="1"/>
          </p:cNvSpPr>
          <p:nvPr>
            <p:ph type="title"/>
          </p:nvPr>
        </p:nvSpPr>
        <p:spPr>
          <a:xfrm>
            <a:off x="0" y="0"/>
            <a:ext cx="11353800" cy="834887"/>
          </a:xfrm>
        </p:spPr>
        <p:txBody>
          <a:bodyPr/>
          <a:lstStyle/>
          <a:p>
            <a:pPr algn="ctr"/>
            <a:r>
              <a:rPr lang="en-US" dirty="0"/>
              <a:t>GPS MODULE</a:t>
            </a:r>
          </a:p>
        </p:txBody>
      </p:sp>
      <p:sp>
        <p:nvSpPr>
          <p:cNvPr id="6" name="Content Placeholder 5">
            <a:extLst>
              <a:ext uri="{FF2B5EF4-FFF2-40B4-BE49-F238E27FC236}">
                <a16:creationId xmlns:a16="http://schemas.microsoft.com/office/drawing/2014/main" id="{A645C5D9-5DEB-4106-87E8-54AAEEEF9FB9}"/>
              </a:ext>
            </a:extLst>
          </p:cNvPr>
          <p:cNvSpPr>
            <a:spLocks noGrp="1"/>
          </p:cNvSpPr>
          <p:nvPr>
            <p:ph idx="1"/>
          </p:nvPr>
        </p:nvSpPr>
        <p:spPr>
          <a:xfrm>
            <a:off x="0" y="834887"/>
            <a:ext cx="12192000" cy="6023113"/>
          </a:xfrm>
        </p:spPr>
        <p:txBody>
          <a:bodyPr>
            <a:normAutofit/>
          </a:bodyPr>
          <a:lstStyle/>
          <a:p>
            <a:pPr marL="0" indent="0">
              <a:buNone/>
            </a:pPr>
            <a:r>
              <a:rPr lang="en-US" dirty="0"/>
              <a:t>GPS Technology: </a:t>
            </a:r>
          </a:p>
          <a:p>
            <a:pPr marL="0" indent="0">
              <a:buNone/>
            </a:pPr>
            <a:r>
              <a:rPr lang="en-US" sz="2400" dirty="0"/>
              <a:t>GPS is a satellite-based navigation system comprising a constellation of satellites that continuously transmit signals containing time and location information. GPS modules receive these signals and use the information to calculate their position, velocity, and sometimes even altitude.</a:t>
            </a:r>
          </a:p>
          <a:p>
            <a:pPr marL="0" indent="0">
              <a:buNone/>
            </a:pPr>
            <a:r>
              <a:rPr lang="en-US" dirty="0"/>
              <a:t>Components: </a:t>
            </a:r>
          </a:p>
          <a:p>
            <a:pPr marL="0" indent="0">
              <a:buNone/>
            </a:pPr>
            <a:r>
              <a:rPr lang="en-US" sz="2400" dirty="0"/>
              <a:t>A typical GPS module includes a GPS receiver, an antenna, and often additional hardware for data processing and communication. The GPS receiver is responsible for decoding and processing signals from satellites, while the antenna captures those signals.</a:t>
            </a:r>
          </a:p>
          <a:p>
            <a:pPr marL="0" indent="0">
              <a:buNone/>
            </a:pPr>
            <a:r>
              <a:rPr lang="en-US" dirty="0"/>
              <a:t>Accuracy: </a:t>
            </a:r>
          </a:p>
          <a:p>
            <a:pPr marL="0" indent="0">
              <a:buNone/>
            </a:pPr>
            <a:r>
              <a:rPr lang="en-US" sz="2400" dirty="0"/>
              <a:t>The accuracy of GPS modules can vary depending on the quality of the module and the number of satellites it can access. Most GPS modules provide location accuracy within a few meters, but more advanced modules can achieve sub-meter or centimeter-level accuracy, especially when using correction services like DGPS (Differential GPS).</a:t>
            </a:r>
          </a:p>
        </p:txBody>
      </p:sp>
    </p:spTree>
    <p:extLst>
      <p:ext uri="{BB962C8B-B14F-4D97-AF65-F5344CB8AC3E}">
        <p14:creationId xmlns:p14="http://schemas.microsoft.com/office/powerpoint/2010/main" val="159280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4D052-D898-43DD-AD62-B67F0266E374}"/>
              </a:ext>
            </a:extLst>
          </p:cNvPr>
          <p:cNvSpPr>
            <a:spLocks noGrp="1"/>
          </p:cNvSpPr>
          <p:nvPr>
            <p:ph idx="1"/>
          </p:nvPr>
        </p:nvSpPr>
        <p:spPr>
          <a:xfrm>
            <a:off x="145773" y="0"/>
            <a:ext cx="11940209" cy="6858000"/>
          </a:xfrm>
        </p:spPr>
        <p:txBody>
          <a:bodyPr>
            <a:normAutofit lnSpcReduction="10000"/>
          </a:bodyPr>
          <a:lstStyle/>
          <a:p>
            <a:pPr marL="0" indent="0">
              <a:buNone/>
            </a:pPr>
            <a:r>
              <a:rPr lang="en-US" sz="3600" b="1" dirty="0"/>
              <a:t>ABSTRACT  </a:t>
            </a:r>
            <a:r>
              <a:rPr lang="en-US" dirty="0"/>
              <a:t>       </a:t>
            </a:r>
          </a:p>
          <a:p>
            <a:pPr marL="0" indent="0">
              <a:buNone/>
            </a:pPr>
            <a:r>
              <a:rPr lang="en-US" sz="2400" dirty="0"/>
              <a:t>The Public Transportation Optimization System is a comprehensive project aimed at enhancing the efficiency and accessibility of public transportation networks in urban areas. This system leverages modern technologies and data analytics to provide real-time solutions for commuters and transit authorities. By optimizing routes, schedules, and passenger experiences, it contributes to reducing congestion, emissions, and travel times, ultimately promoting sustainable urban mobility.</a:t>
            </a:r>
          </a:p>
          <a:p>
            <a:pPr marL="0" indent="0">
              <a:buNone/>
            </a:pPr>
            <a:r>
              <a:rPr lang="en-US" sz="2400" dirty="0"/>
              <a:t>Modules:</a:t>
            </a:r>
          </a:p>
          <a:p>
            <a:pPr marL="0" indent="0">
              <a:buNone/>
            </a:pPr>
            <a:r>
              <a:rPr lang="en-US" sz="2400" dirty="0"/>
              <a:t>1. Data Collection and Analysis:</a:t>
            </a:r>
          </a:p>
          <a:p>
            <a:pPr marL="0" indent="0">
              <a:buNone/>
            </a:pPr>
            <a:r>
              <a:rPr lang="en-US" sz="2400" dirty="0"/>
              <a:t>   - Collect data on passenger traffic, vehicle locations, and historical travel patterns.</a:t>
            </a:r>
          </a:p>
          <a:p>
            <a:pPr marL="0" indent="0">
              <a:buNone/>
            </a:pPr>
            <a:r>
              <a:rPr lang="en-US" sz="2400" dirty="0"/>
              <a:t>   - Utilize data analytics to identify congestion hotspots and peak travel times.</a:t>
            </a:r>
          </a:p>
          <a:p>
            <a:pPr marL="0" indent="0">
              <a:buNone/>
            </a:pPr>
            <a:r>
              <a:rPr lang="en-US" sz="2400" dirty="0"/>
              <a:t>   - Generate insights to inform decision-making.</a:t>
            </a:r>
          </a:p>
          <a:p>
            <a:pPr marL="0" indent="0">
              <a:buNone/>
            </a:pPr>
            <a:r>
              <a:rPr lang="en-US" sz="2400" dirty="0"/>
              <a:t>2. Real-time Tracking and Passenger Information:</a:t>
            </a:r>
          </a:p>
          <a:p>
            <a:pPr marL="0" indent="0">
              <a:buNone/>
            </a:pPr>
            <a:r>
              <a:rPr lang="en-US" sz="2400" dirty="0"/>
              <a:t>   - Implement GPS tracking on vehicles for real-time location updates.</a:t>
            </a:r>
          </a:p>
          <a:p>
            <a:pPr marL="0" indent="0">
              <a:buNone/>
            </a:pPr>
            <a:r>
              <a:rPr lang="en-US" sz="2400" dirty="0"/>
              <a:t>   - Develop a user-friendly mobile app and web portal to provide passengers with accurate arrival    times and route information.</a:t>
            </a:r>
          </a:p>
          <a:p>
            <a:pPr marL="0" indent="0">
              <a:buNone/>
            </a:pPr>
            <a:r>
              <a:rPr lang="en-US" sz="2400" dirty="0"/>
              <a:t>   - Enable notifications for delays or disruptions.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85323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2E8A0-E873-4FB7-BFD1-FE5096C836C0}"/>
              </a:ext>
            </a:extLst>
          </p:cNvPr>
          <p:cNvSpPr>
            <a:spLocks noGrp="1"/>
          </p:cNvSpPr>
          <p:nvPr>
            <p:ph idx="1"/>
          </p:nvPr>
        </p:nvSpPr>
        <p:spPr>
          <a:xfrm>
            <a:off x="0" y="0"/>
            <a:ext cx="12192000" cy="6858000"/>
          </a:xfrm>
        </p:spPr>
        <p:txBody>
          <a:bodyPr>
            <a:normAutofit/>
          </a:bodyPr>
          <a:lstStyle/>
          <a:p>
            <a:pPr marL="0" indent="0">
              <a:buNone/>
            </a:pPr>
            <a:r>
              <a:rPr lang="en-US" dirty="0"/>
              <a:t>Applications: </a:t>
            </a:r>
          </a:p>
          <a:p>
            <a:pPr marL="0" indent="0">
              <a:buNone/>
            </a:pPr>
            <a:r>
              <a:rPr lang="en-US" dirty="0"/>
              <a:t>GPS modules are used in a wide range of applications, including:</a:t>
            </a:r>
          </a:p>
          <a:p>
            <a:pPr marL="0" indent="0">
              <a:buNone/>
            </a:pPr>
            <a:r>
              <a:rPr lang="en-US" dirty="0"/>
              <a:t>Navigation: </a:t>
            </a:r>
            <a:r>
              <a:rPr lang="en-US" sz="2400" dirty="0"/>
              <a:t>In-car GPS systems, handheld GPS devices for hikers, and smartphone navigation apps all rely on GPS modules for location and route guidance.</a:t>
            </a:r>
          </a:p>
          <a:p>
            <a:pPr marL="0" indent="0">
              <a:buNone/>
            </a:pPr>
            <a:r>
              <a:rPr lang="en-US" dirty="0"/>
              <a:t>Tracking: </a:t>
            </a:r>
            <a:r>
              <a:rPr lang="en-US" sz="2400" dirty="0"/>
              <a:t>GPS modules are commonly used in asset tracking, vehicle tracking, and even pet tracking devices.</a:t>
            </a:r>
          </a:p>
          <a:p>
            <a:pPr marL="0" indent="0">
              <a:buNone/>
            </a:pPr>
            <a:r>
              <a:rPr lang="en-US" dirty="0"/>
              <a:t>Geotagging: </a:t>
            </a:r>
            <a:r>
              <a:rPr lang="en-US" sz="2400" dirty="0"/>
              <a:t>Digital cameras and smartphones use GPS modules to geotag photos with location information.</a:t>
            </a:r>
          </a:p>
          <a:p>
            <a:pPr marL="0" indent="0">
              <a:buNone/>
            </a:pPr>
            <a:r>
              <a:rPr lang="en-US" dirty="0"/>
              <a:t>Surveying and Mapping: </a:t>
            </a:r>
            <a:r>
              <a:rPr lang="en-US" sz="2400" dirty="0"/>
              <a:t>High-precision GPS modules are used in surveying and mapping for land, construction, and geospatial applications.</a:t>
            </a:r>
          </a:p>
          <a:p>
            <a:pPr marL="0" indent="0">
              <a:buNone/>
            </a:pPr>
            <a:r>
              <a:rPr lang="en-US" dirty="0"/>
              <a:t>Agriculture: </a:t>
            </a:r>
            <a:r>
              <a:rPr lang="en-US" sz="2400" dirty="0"/>
              <a:t>GPS modules are crucial in precision agriculture for tasks like guiding tractors and drones, optimizing planting, and monitoring crop health.</a:t>
            </a:r>
          </a:p>
          <a:p>
            <a:pPr marL="0" indent="0">
              <a:buNone/>
            </a:pPr>
            <a:r>
              <a:rPr lang="en-US" dirty="0"/>
              <a:t>Emergency Services: </a:t>
            </a:r>
            <a:r>
              <a:rPr lang="en-US" sz="2400" dirty="0"/>
              <a:t>First responders and emergency services use GPS for location determination in 911 calls and search and rescue operations.</a:t>
            </a:r>
          </a:p>
        </p:txBody>
      </p:sp>
    </p:spTree>
    <p:extLst>
      <p:ext uri="{BB962C8B-B14F-4D97-AF65-F5344CB8AC3E}">
        <p14:creationId xmlns:p14="http://schemas.microsoft.com/office/powerpoint/2010/main" val="203744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4F00A-CE34-4238-A129-1ED41CAEF33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Communication:</a:t>
            </a:r>
          </a:p>
          <a:p>
            <a:pPr marL="0" indent="0">
              <a:buNone/>
            </a:pPr>
            <a:r>
              <a:rPr lang="en-US" dirty="0"/>
              <a:t> </a:t>
            </a:r>
            <a:r>
              <a:rPr lang="en-US" sz="2400" dirty="0"/>
              <a:t>Many GPS modules can provide data output in various formats, including NMEA (National Marine Electronics Association) sentences, which contain information about latitude, longitude, altitude, and time. This data can be transmitted to other devices or systems through serial communication, USB, or wireless protocols like Bluetooth or Wi-Fi.</a:t>
            </a:r>
          </a:p>
          <a:p>
            <a:pPr marL="0" indent="0">
              <a:buNone/>
            </a:pPr>
            <a:r>
              <a:rPr lang="en-US" dirty="0"/>
              <a:t>Power Consumption:</a:t>
            </a:r>
          </a:p>
          <a:p>
            <a:pPr marL="0" indent="0">
              <a:buNone/>
            </a:pPr>
            <a:r>
              <a:rPr lang="en-US" dirty="0"/>
              <a:t> </a:t>
            </a:r>
            <a:r>
              <a:rPr lang="en-US" sz="2400" dirty="0"/>
              <a:t>Power consumption varies depending on the module and its usage. Some modules are designed for low-power applications, such as IoT devices, and can operate for an extended period on a single battery.</a:t>
            </a:r>
          </a:p>
          <a:p>
            <a:pPr marL="0" indent="0">
              <a:buNone/>
            </a:pPr>
            <a:r>
              <a:rPr lang="en-US" dirty="0"/>
              <a:t>Integration:</a:t>
            </a:r>
          </a:p>
          <a:p>
            <a:pPr marL="0" indent="0">
              <a:buNone/>
            </a:pPr>
            <a:r>
              <a:rPr lang="en-US" dirty="0"/>
              <a:t> </a:t>
            </a:r>
            <a:r>
              <a:rPr lang="en-US" sz="2400" dirty="0"/>
              <a:t>GPS modules are often integrated into larger systems and devices, such as smartphones, tablets, vehicle navigation systems, and wearable devices. However, standalone GPS modules are also available for use in custom projects and applications.</a:t>
            </a:r>
          </a:p>
        </p:txBody>
      </p:sp>
    </p:spTree>
    <p:extLst>
      <p:ext uri="{BB962C8B-B14F-4D97-AF65-F5344CB8AC3E}">
        <p14:creationId xmlns:p14="http://schemas.microsoft.com/office/powerpoint/2010/main" val="329253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8D22C-3A2D-4CE4-BBCF-F077073AC02C}"/>
              </a:ext>
            </a:extLst>
          </p:cNvPr>
          <p:cNvSpPr>
            <a:spLocks noGrp="1"/>
          </p:cNvSpPr>
          <p:nvPr>
            <p:ph type="title"/>
          </p:nvPr>
        </p:nvSpPr>
        <p:spPr>
          <a:xfrm>
            <a:off x="838200" y="365125"/>
            <a:ext cx="10515600" cy="536023"/>
          </a:xfrm>
        </p:spPr>
        <p:txBody>
          <a:bodyPr>
            <a:normAutofit fontScale="90000"/>
          </a:bodyPr>
          <a:lstStyle/>
          <a:p>
            <a:pPr algn="ctr"/>
            <a:r>
              <a:rPr lang="en-US" dirty="0"/>
              <a:t>GPS MODULE</a:t>
            </a:r>
          </a:p>
        </p:txBody>
      </p:sp>
      <p:pic>
        <p:nvPicPr>
          <p:cNvPr id="7" name="Content Placeholder 6">
            <a:extLst>
              <a:ext uri="{FF2B5EF4-FFF2-40B4-BE49-F238E27FC236}">
                <a16:creationId xmlns:a16="http://schemas.microsoft.com/office/drawing/2014/main" id="{210359BE-74A4-4D8F-B37B-76C4FBE7095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7322" y="1192696"/>
            <a:ext cx="3670851" cy="3021495"/>
          </a:xfrm>
        </p:spPr>
      </p:pic>
      <p:pic>
        <p:nvPicPr>
          <p:cNvPr id="10" name="Picture 9">
            <a:extLst>
              <a:ext uri="{FF2B5EF4-FFF2-40B4-BE49-F238E27FC236}">
                <a16:creationId xmlns:a16="http://schemas.microsoft.com/office/drawing/2014/main" id="{641F4579-6840-40A0-BA12-E86E4A95FF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14192" y="2875284"/>
            <a:ext cx="7368208" cy="3386759"/>
          </a:xfrm>
          <a:prstGeom prst="rect">
            <a:avLst/>
          </a:prstGeom>
        </p:spPr>
      </p:pic>
      <p:sp>
        <p:nvSpPr>
          <p:cNvPr id="11" name="TextBox 10">
            <a:extLst>
              <a:ext uri="{FF2B5EF4-FFF2-40B4-BE49-F238E27FC236}">
                <a16:creationId xmlns:a16="http://schemas.microsoft.com/office/drawing/2014/main" id="{0056EA59-E958-4F1B-8F9B-3234E6A9085E}"/>
              </a:ext>
            </a:extLst>
          </p:cNvPr>
          <p:cNvSpPr txBox="1"/>
          <p:nvPr/>
        </p:nvSpPr>
        <p:spPr>
          <a:xfrm>
            <a:off x="4214192" y="6262043"/>
            <a:ext cx="7368208" cy="230832"/>
          </a:xfrm>
          <a:prstGeom prst="rect">
            <a:avLst/>
          </a:prstGeom>
          <a:noFill/>
        </p:spPr>
        <p:txBody>
          <a:bodyPr wrap="square" rtlCol="0">
            <a:spAutoFit/>
          </a:bodyPr>
          <a:lstStyle/>
          <a:p>
            <a:r>
              <a:rPr lang="en-US" sz="900">
                <a:hlinkClick r:id="rId5" tooltip="https://technofaq.org/posts/2018/05/3-word-answer-to-the-global-question-where-are-you/"/>
              </a:rPr>
              <a:t>This Photo</a:t>
            </a:r>
            <a:r>
              <a:rPr lang="en-US" sz="900"/>
              <a:t> by Unknown Author is licensed under </a:t>
            </a:r>
            <a:r>
              <a:rPr lang="en-US" sz="900">
                <a:hlinkClick r:id="rId6" tooltip="https://creativecommons.org/licenses/by-nc-sa/3.0/"/>
              </a:rPr>
              <a:t>CC BY-SA-NC</a:t>
            </a:r>
            <a:endParaRPr lang="en-US" sz="900"/>
          </a:p>
        </p:txBody>
      </p:sp>
    </p:spTree>
    <p:extLst>
      <p:ext uri="{BB962C8B-B14F-4D97-AF65-F5344CB8AC3E}">
        <p14:creationId xmlns:p14="http://schemas.microsoft.com/office/powerpoint/2010/main" val="1929816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3160-C855-422B-B090-69977A062154}"/>
              </a:ext>
            </a:extLst>
          </p:cNvPr>
          <p:cNvSpPr>
            <a:spLocks noGrp="1"/>
          </p:cNvSpPr>
          <p:nvPr>
            <p:ph type="title"/>
          </p:nvPr>
        </p:nvSpPr>
        <p:spPr>
          <a:xfrm>
            <a:off x="0" y="1"/>
            <a:ext cx="11887200" cy="874642"/>
          </a:xfrm>
        </p:spPr>
        <p:txBody>
          <a:bodyPr/>
          <a:lstStyle/>
          <a:p>
            <a:r>
              <a:rPr lang="en-US" dirty="0"/>
              <a:t>ULTRASONIC SENSOR</a:t>
            </a:r>
          </a:p>
        </p:txBody>
      </p:sp>
      <p:sp>
        <p:nvSpPr>
          <p:cNvPr id="3" name="Content Placeholder 2">
            <a:extLst>
              <a:ext uri="{FF2B5EF4-FFF2-40B4-BE49-F238E27FC236}">
                <a16:creationId xmlns:a16="http://schemas.microsoft.com/office/drawing/2014/main" id="{16C8CC33-BD1A-412E-8FE2-C48AAB0D32BF}"/>
              </a:ext>
            </a:extLst>
          </p:cNvPr>
          <p:cNvSpPr>
            <a:spLocks noGrp="1"/>
          </p:cNvSpPr>
          <p:nvPr>
            <p:ph idx="1"/>
          </p:nvPr>
        </p:nvSpPr>
        <p:spPr>
          <a:xfrm>
            <a:off x="0" y="874643"/>
            <a:ext cx="12191999" cy="5983356"/>
          </a:xfrm>
        </p:spPr>
        <p:txBody>
          <a:bodyPr/>
          <a:lstStyle/>
          <a:p>
            <a:pPr marL="0" indent="0">
              <a:buNone/>
            </a:pPr>
            <a:r>
              <a:rPr lang="en-US" dirty="0"/>
              <a:t>Transmitter: </a:t>
            </a:r>
          </a:p>
          <a:p>
            <a:pPr marL="0" indent="0">
              <a:buNone/>
            </a:pPr>
            <a:r>
              <a:rPr lang="en-US" sz="2400" dirty="0"/>
              <a:t>The ultrasonic sensor consists of a transmitter and a receiver. The transmitter emits a high-frequency sound wave, typically in the ultrasonic range (above 20 kHz).</a:t>
            </a:r>
          </a:p>
          <a:p>
            <a:pPr marL="0" indent="0">
              <a:buNone/>
            </a:pPr>
            <a:r>
              <a:rPr lang="en-US" dirty="0"/>
              <a:t>Sound Wave Propagation: </a:t>
            </a:r>
          </a:p>
          <a:p>
            <a:pPr marL="0" indent="0">
              <a:buNone/>
            </a:pPr>
            <a:r>
              <a:rPr lang="en-US" sz="2400" dirty="0"/>
              <a:t>The sound wave travels through the air until it encounters an object in its path.</a:t>
            </a:r>
          </a:p>
          <a:p>
            <a:pPr marL="0" indent="0">
              <a:buNone/>
            </a:pPr>
            <a:r>
              <a:rPr lang="en-US" dirty="0"/>
              <a:t>Reflection:</a:t>
            </a:r>
          </a:p>
          <a:p>
            <a:pPr marL="0" indent="0">
              <a:buNone/>
            </a:pPr>
            <a:r>
              <a:rPr lang="en-US" sz="2400" dirty="0"/>
              <a:t>When the sound wave hits an object, it bounces back toward the sensor.</a:t>
            </a:r>
          </a:p>
          <a:p>
            <a:pPr marL="0" indent="0">
              <a:buNone/>
            </a:pPr>
            <a:r>
              <a:rPr lang="en-US" dirty="0"/>
              <a:t>Receiver</a:t>
            </a:r>
            <a:r>
              <a:rPr lang="en-US" sz="2400" dirty="0"/>
              <a:t>: </a:t>
            </a:r>
          </a:p>
          <a:p>
            <a:pPr marL="0" indent="0">
              <a:buNone/>
            </a:pPr>
            <a:r>
              <a:rPr lang="en-US" sz="2400" dirty="0"/>
              <a:t>The receiver in the sensor detects the reflected sound wave.</a:t>
            </a:r>
          </a:p>
          <a:p>
            <a:pPr marL="0" indent="0">
              <a:buNone/>
            </a:pPr>
            <a:r>
              <a:rPr lang="en-US" dirty="0"/>
              <a:t>Time Measurement</a:t>
            </a:r>
            <a:r>
              <a:rPr lang="en-US" sz="2400" dirty="0"/>
              <a:t>: </a:t>
            </a:r>
          </a:p>
          <a:p>
            <a:pPr marL="0" indent="0">
              <a:buNone/>
            </a:pPr>
            <a:r>
              <a:rPr lang="en-US" sz="2400" dirty="0"/>
              <a:t>The sensor measures the time it takes for the sound wave to travel from the transmitter to the object and back to the receiver. This time measurement is crucial for calculating the distance to the object.</a:t>
            </a:r>
          </a:p>
        </p:txBody>
      </p:sp>
    </p:spTree>
    <p:extLst>
      <p:ext uri="{BB962C8B-B14F-4D97-AF65-F5344CB8AC3E}">
        <p14:creationId xmlns:p14="http://schemas.microsoft.com/office/powerpoint/2010/main" val="3787919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37CA9-139C-423A-B1A4-824B15E1C8A0}"/>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Distance Calculation: </a:t>
            </a:r>
            <a:r>
              <a:rPr lang="en-US" sz="2400" dirty="0"/>
              <a:t>Using the speed of sound in the air (which is approximately 343 meters per second at 20°C or 68°F), the sensor calculates the distance to the object based on the time it took for the sound wave to return.</a:t>
            </a:r>
          </a:p>
          <a:p>
            <a:pPr marL="0" indent="0">
              <a:buNone/>
            </a:pPr>
            <a:r>
              <a:rPr lang="en-US" dirty="0"/>
              <a:t>Distance Range: </a:t>
            </a:r>
            <a:r>
              <a:rPr lang="en-US" sz="2400" dirty="0"/>
              <a:t>Ultrasonic sensors can measure distances typically ranging from a few centimeters to several meters, depending on the specific sensor model.</a:t>
            </a:r>
          </a:p>
          <a:p>
            <a:pPr marL="0" indent="0">
              <a:buNone/>
            </a:pPr>
            <a:r>
              <a:rPr lang="en-US" dirty="0"/>
              <a:t>Accuracy: </a:t>
            </a:r>
            <a:r>
              <a:rPr lang="en-US" sz="2400" dirty="0"/>
              <a:t>The accuracy of ultrasonic sensors depends on the model and environmental conditions. In general, they provide reliable distance measurements.</a:t>
            </a:r>
          </a:p>
        </p:txBody>
      </p:sp>
      <p:pic>
        <p:nvPicPr>
          <p:cNvPr id="11" name="Picture 10">
            <a:extLst>
              <a:ext uri="{FF2B5EF4-FFF2-40B4-BE49-F238E27FC236}">
                <a16:creationId xmlns:a16="http://schemas.microsoft.com/office/drawing/2014/main" id="{13F809BD-1278-4A9B-B046-047B768487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6939" y="3525078"/>
            <a:ext cx="5115339" cy="2676939"/>
          </a:xfrm>
          <a:prstGeom prst="rect">
            <a:avLst/>
          </a:prstGeom>
        </p:spPr>
      </p:pic>
    </p:spTree>
    <p:extLst>
      <p:ext uri="{BB962C8B-B14F-4D97-AF65-F5344CB8AC3E}">
        <p14:creationId xmlns:p14="http://schemas.microsoft.com/office/powerpoint/2010/main" val="305292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ABB5-310F-40AC-BE78-249F62D1B459}"/>
              </a:ext>
            </a:extLst>
          </p:cNvPr>
          <p:cNvSpPr>
            <a:spLocks noGrp="1"/>
          </p:cNvSpPr>
          <p:nvPr>
            <p:ph type="title"/>
          </p:nvPr>
        </p:nvSpPr>
        <p:spPr>
          <a:xfrm>
            <a:off x="0" y="1"/>
            <a:ext cx="12192000" cy="795129"/>
          </a:xfrm>
        </p:spPr>
        <p:txBody>
          <a:bodyPr>
            <a:normAutofit/>
          </a:bodyPr>
          <a:lstStyle/>
          <a:p>
            <a:r>
              <a:rPr lang="en-US" sz="3600" b="1" dirty="0"/>
              <a:t>RADAR</a:t>
            </a:r>
          </a:p>
        </p:txBody>
      </p:sp>
      <p:sp>
        <p:nvSpPr>
          <p:cNvPr id="3" name="Content Placeholder 2">
            <a:extLst>
              <a:ext uri="{FF2B5EF4-FFF2-40B4-BE49-F238E27FC236}">
                <a16:creationId xmlns:a16="http://schemas.microsoft.com/office/drawing/2014/main" id="{AD6C01D0-CC28-4CEC-8E09-6C8482927391}"/>
              </a:ext>
            </a:extLst>
          </p:cNvPr>
          <p:cNvSpPr>
            <a:spLocks noGrp="1"/>
          </p:cNvSpPr>
          <p:nvPr>
            <p:ph idx="1"/>
          </p:nvPr>
        </p:nvSpPr>
        <p:spPr>
          <a:xfrm>
            <a:off x="0" y="795130"/>
            <a:ext cx="12192000" cy="6062869"/>
          </a:xfrm>
        </p:spPr>
        <p:txBody>
          <a:bodyPr>
            <a:normAutofit/>
          </a:bodyPr>
          <a:lstStyle/>
          <a:p>
            <a:pPr marL="0" indent="0">
              <a:buNone/>
            </a:pPr>
            <a:r>
              <a:rPr lang="en-US" dirty="0"/>
              <a:t>Obstacle Detection and Collision Avoidance:</a:t>
            </a:r>
          </a:p>
          <a:p>
            <a:pPr marL="0" indent="0">
              <a:buNone/>
            </a:pPr>
            <a:r>
              <a:rPr lang="en-US" dirty="0"/>
              <a:t> </a:t>
            </a:r>
            <a:r>
              <a:rPr lang="en-US" sz="2400" dirty="0"/>
              <a:t>Radar sensors are used in buses, trams, and even autonomous vehicles to detect obstacles in the vehicle's path. These radar sensors can help prevent collisions by providing early warnings to the driver or initiating automatic emergency braking systems.</a:t>
            </a:r>
          </a:p>
          <a:p>
            <a:pPr marL="0" indent="0">
              <a:buNone/>
            </a:pPr>
            <a:r>
              <a:rPr lang="en-US" dirty="0"/>
              <a:t>Adaptive Cruise Control (ACC): </a:t>
            </a:r>
          </a:p>
          <a:p>
            <a:pPr marL="0" indent="0">
              <a:buNone/>
            </a:pPr>
            <a:r>
              <a:rPr lang="en-US" sz="2400" dirty="0"/>
              <a:t>Many modern buses and trains are equipped with radar-based adaptive cruise control systems. These systems use radar to maintain a safe following distance from the vehicle in front, adjusting the speed as needed. ACC can improve fuel efficiency and reduce the risk of rear-end collisions.</a:t>
            </a:r>
          </a:p>
          <a:p>
            <a:pPr marL="0" indent="0">
              <a:buNone/>
            </a:pPr>
            <a:r>
              <a:rPr lang="en-US" dirty="0"/>
              <a:t>Crossing and Intersection Safety:</a:t>
            </a:r>
          </a:p>
          <a:p>
            <a:pPr marL="0" indent="0">
              <a:buNone/>
            </a:pPr>
            <a:r>
              <a:rPr lang="en-US" dirty="0"/>
              <a:t> </a:t>
            </a:r>
            <a:r>
              <a:rPr lang="en-US" sz="2400" dirty="0"/>
              <a:t>Radar systems can be used at railway crossings and intersections to detect approaching vehicles or pedestrians. When radar detects a vehicle or person in the vicinity, it can trigger warning signals, such as flashing lights and gates, to prevent accidents.</a:t>
            </a:r>
          </a:p>
        </p:txBody>
      </p:sp>
    </p:spTree>
    <p:extLst>
      <p:ext uri="{BB962C8B-B14F-4D97-AF65-F5344CB8AC3E}">
        <p14:creationId xmlns:p14="http://schemas.microsoft.com/office/powerpoint/2010/main" val="76735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E7B01-F3FB-409A-BAEC-B59C1118F1AA}"/>
              </a:ext>
            </a:extLst>
          </p:cNvPr>
          <p:cNvSpPr>
            <a:spLocks noGrp="1"/>
          </p:cNvSpPr>
          <p:nvPr>
            <p:ph idx="1"/>
          </p:nvPr>
        </p:nvSpPr>
        <p:spPr>
          <a:xfrm>
            <a:off x="0" y="0"/>
            <a:ext cx="12192000" cy="6858000"/>
          </a:xfrm>
        </p:spPr>
        <p:txBody>
          <a:bodyPr/>
          <a:lstStyle/>
          <a:p>
            <a:pPr marL="0" indent="0">
              <a:buNone/>
            </a:pPr>
            <a:r>
              <a:rPr lang="en-US" dirty="0"/>
              <a:t>Level Crossing Monitoring:</a:t>
            </a:r>
          </a:p>
          <a:p>
            <a:pPr marL="0" indent="0">
              <a:buNone/>
            </a:pPr>
            <a:r>
              <a:rPr lang="en-US" dirty="0"/>
              <a:t> </a:t>
            </a:r>
            <a:r>
              <a:rPr lang="en-US" sz="2400" dirty="0"/>
              <a:t>In the context of rail transportation, radar technology can monitor level crossings to ensure that no vehicles or pedestrians are on the tracks when a train approaches. This helps to improve safety and reduce accidents at level crossings.</a:t>
            </a:r>
          </a:p>
          <a:p>
            <a:pPr marL="0" indent="0">
              <a:buNone/>
            </a:pPr>
            <a:r>
              <a:rPr lang="en-US" dirty="0"/>
              <a:t>Track Condition Monitoring: </a:t>
            </a:r>
          </a:p>
          <a:p>
            <a:pPr marL="0" indent="0">
              <a:buNone/>
            </a:pPr>
            <a:r>
              <a:rPr lang="en-US" sz="2400" dirty="0"/>
              <a:t>Radar can be used to assess the condition of railway tracks, checking for deformities, wear, and other issues that may affect train safety. Continuous monitoring helps identify maintenance needs promptly.</a:t>
            </a:r>
          </a:p>
          <a:p>
            <a:pPr marL="0" indent="0">
              <a:buNone/>
            </a:pPr>
            <a:r>
              <a:rPr lang="en-US" dirty="0"/>
              <a:t>Platform Passenger Counting:</a:t>
            </a:r>
          </a:p>
          <a:p>
            <a:pPr marL="0" indent="0">
              <a:buNone/>
            </a:pPr>
            <a:r>
              <a:rPr lang="en-US" dirty="0"/>
              <a:t> </a:t>
            </a:r>
            <a:r>
              <a:rPr lang="en-US" sz="2400" dirty="0"/>
              <a:t>Radar sensors can be installed at public transportation platforms to count the number of passengers waiting for a train or bus. This information can be used for crowd management and service optimization.</a:t>
            </a:r>
          </a:p>
          <a:p>
            <a:pPr marL="0" indent="0">
              <a:buNone/>
            </a:pPr>
            <a:r>
              <a:rPr lang="en-US" dirty="0"/>
              <a:t>People Counting:</a:t>
            </a:r>
          </a:p>
          <a:p>
            <a:pPr marL="0" indent="0">
              <a:buNone/>
            </a:pPr>
            <a:r>
              <a:rPr lang="en-US" sz="2400" dirty="0"/>
              <a:t> Inside buses and trains, radar sensors can count passengers as they board and disembark. This data is valuable for service planning and resource allocation.</a:t>
            </a:r>
          </a:p>
        </p:txBody>
      </p:sp>
    </p:spTree>
    <p:extLst>
      <p:ext uri="{BB962C8B-B14F-4D97-AF65-F5344CB8AC3E}">
        <p14:creationId xmlns:p14="http://schemas.microsoft.com/office/powerpoint/2010/main" val="1881794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96E27-43D2-425A-959F-9255E10239C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Obstacle Detection for Autonomous Vehicles:</a:t>
            </a:r>
          </a:p>
          <a:p>
            <a:pPr marL="0" indent="0">
              <a:buNone/>
            </a:pPr>
            <a:r>
              <a:rPr lang="en-US" dirty="0"/>
              <a:t> </a:t>
            </a:r>
            <a:r>
              <a:rPr lang="en-US" sz="2400" dirty="0"/>
              <a:t>In autonomous buses and other self-driving vehicles, radar is used as one of the sensors to detect and track nearby objects, ensuring safe navigation and collision avoidance.</a:t>
            </a:r>
          </a:p>
          <a:p>
            <a:pPr marL="0" indent="0">
              <a:buNone/>
            </a:pPr>
            <a:r>
              <a:rPr lang="en-US" dirty="0"/>
              <a:t>Efficient Scheduling: </a:t>
            </a:r>
          </a:p>
          <a:p>
            <a:pPr marL="0" indent="0">
              <a:buNone/>
            </a:pPr>
            <a:r>
              <a:rPr lang="en-US" sz="2400" dirty="0"/>
              <a:t>Radar-based traffic and passenger flow data can be used to optimize public transportation schedules, reduce congestion, and improve on-time performance</a:t>
            </a:r>
            <a:r>
              <a:rPr lang="en-US" dirty="0"/>
              <a:t>.</a:t>
            </a:r>
          </a:p>
          <a:p>
            <a:pPr marL="0" indent="0">
              <a:buNone/>
            </a:pPr>
            <a:r>
              <a:rPr lang="en-US" dirty="0"/>
              <a:t>Security: </a:t>
            </a:r>
          </a:p>
          <a:p>
            <a:pPr marL="0" indent="0">
              <a:buNone/>
            </a:pPr>
            <a:r>
              <a:rPr lang="en-US" sz="2400" dirty="0"/>
              <a:t>Radar sensors can enhance security in public transportation by monitoring areas for unauthorized intrusions or suspicious activities.</a:t>
            </a:r>
          </a:p>
          <a:p>
            <a:pPr marL="0" indent="0">
              <a:buNone/>
            </a:pPr>
            <a:r>
              <a:rPr lang="en-US" dirty="0"/>
              <a:t>Vehicle Inspection:</a:t>
            </a:r>
          </a:p>
          <a:p>
            <a:pPr marL="0" indent="0">
              <a:buNone/>
            </a:pPr>
            <a:r>
              <a:rPr lang="en-US" sz="2400" dirty="0"/>
              <a:t> Radar-based technology can be used for safety inspections and maintenance checks on public transportation vehicles, helping to identify issues with the structure, brakes, or other critical components.</a:t>
            </a:r>
          </a:p>
        </p:txBody>
      </p:sp>
    </p:spTree>
    <p:extLst>
      <p:ext uri="{BB962C8B-B14F-4D97-AF65-F5344CB8AC3E}">
        <p14:creationId xmlns:p14="http://schemas.microsoft.com/office/powerpoint/2010/main" val="130191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15FFCD-B397-4A6E-B759-9FE00641300A}"/>
              </a:ext>
            </a:extLst>
          </p:cNvPr>
          <p:cNvSpPr>
            <a:spLocks noGrp="1"/>
          </p:cNvSpPr>
          <p:nvPr>
            <p:ph type="body" idx="1"/>
          </p:nvPr>
        </p:nvSpPr>
        <p:spPr>
          <a:xfrm>
            <a:off x="839788" y="132523"/>
            <a:ext cx="5157787" cy="768625"/>
          </a:xfrm>
        </p:spPr>
        <p:txBody>
          <a:bodyPr/>
          <a:lstStyle/>
          <a:p>
            <a:r>
              <a:rPr lang="en-US" dirty="0"/>
              <a:t>ULTRA SONIC SENSOR</a:t>
            </a:r>
          </a:p>
        </p:txBody>
      </p:sp>
      <p:pic>
        <p:nvPicPr>
          <p:cNvPr id="8" name="Content Placeholder 7">
            <a:extLst>
              <a:ext uri="{FF2B5EF4-FFF2-40B4-BE49-F238E27FC236}">
                <a16:creationId xmlns:a16="http://schemas.microsoft.com/office/drawing/2014/main" id="{6C1FE6CB-5781-426F-A68E-87A2ED692E90}"/>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9788" y="1047668"/>
            <a:ext cx="5157787" cy="5115090"/>
          </a:xfrm>
        </p:spPr>
      </p:pic>
      <p:sp>
        <p:nvSpPr>
          <p:cNvPr id="5" name="Text Placeholder 4">
            <a:extLst>
              <a:ext uri="{FF2B5EF4-FFF2-40B4-BE49-F238E27FC236}">
                <a16:creationId xmlns:a16="http://schemas.microsoft.com/office/drawing/2014/main" id="{3C4A23BB-B50D-479F-BD47-0BFAE110602A}"/>
              </a:ext>
            </a:extLst>
          </p:cNvPr>
          <p:cNvSpPr>
            <a:spLocks noGrp="1"/>
          </p:cNvSpPr>
          <p:nvPr>
            <p:ph type="body" sz="quarter" idx="3"/>
          </p:nvPr>
        </p:nvSpPr>
        <p:spPr>
          <a:xfrm>
            <a:off x="6172200" y="132523"/>
            <a:ext cx="5183188" cy="768625"/>
          </a:xfrm>
        </p:spPr>
        <p:txBody>
          <a:bodyPr/>
          <a:lstStyle/>
          <a:p>
            <a:r>
              <a:rPr lang="en-US" dirty="0"/>
              <a:t>RADAR</a:t>
            </a:r>
          </a:p>
        </p:txBody>
      </p:sp>
      <p:pic>
        <p:nvPicPr>
          <p:cNvPr id="12" name="Content Placeholder 11">
            <a:extLst>
              <a:ext uri="{FF2B5EF4-FFF2-40B4-BE49-F238E27FC236}">
                <a16:creationId xmlns:a16="http://schemas.microsoft.com/office/drawing/2014/main" id="{575F133C-C24B-4830-82D2-6D95F478789E}"/>
              </a:ext>
            </a:extLst>
          </p:cNvPr>
          <p:cNvPicPr>
            <a:picLocks noGrp="1" noChangeAspect="1"/>
          </p:cNvPicPr>
          <p:nvPr>
            <p:ph sz="quarter" idx="4"/>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46932" y="1020763"/>
            <a:ext cx="3433724" cy="5168900"/>
          </a:xfrm>
        </p:spPr>
      </p:pic>
    </p:spTree>
    <p:extLst>
      <p:ext uri="{BB962C8B-B14F-4D97-AF65-F5344CB8AC3E}">
        <p14:creationId xmlns:p14="http://schemas.microsoft.com/office/powerpoint/2010/main" val="3755734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5AB936-A3C3-4373-868D-0454F5E57C72}"/>
              </a:ext>
            </a:extLst>
          </p:cNvPr>
          <p:cNvSpPr>
            <a:spLocks noGrp="1"/>
          </p:cNvSpPr>
          <p:nvPr>
            <p:ph type="title"/>
          </p:nvPr>
        </p:nvSpPr>
        <p:spPr>
          <a:xfrm>
            <a:off x="212036" y="365126"/>
            <a:ext cx="5807764" cy="814318"/>
          </a:xfrm>
        </p:spPr>
        <p:txBody>
          <a:bodyPr>
            <a:normAutofit/>
          </a:bodyPr>
          <a:lstStyle/>
          <a:p>
            <a:pPr algn="ctr"/>
            <a:r>
              <a:rPr lang="en-US" sz="3200" dirty="0"/>
              <a:t>PYTHON PROGRAM</a:t>
            </a:r>
          </a:p>
        </p:txBody>
      </p:sp>
      <p:pic>
        <p:nvPicPr>
          <p:cNvPr id="7" name="Content Placeholder 6">
            <a:extLst>
              <a:ext uri="{FF2B5EF4-FFF2-40B4-BE49-F238E27FC236}">
                <a16:creationId xmlns:a16="http://schemas.microsoft.com/office/drawing/2014/main" id="{ADE92752-4225-455D-8906-A63E75F48398}"/>
              </a:ext>
            </a:extLst>
          </p:cNvPr>
          <p:cNvPicPr>
            <a:picLocks noGrp="1" noChangeAspect="1"/>
          </p:cNvPicPr>
          <p:nvPr>
            <p:ph sz="half" idx="1"/>
          </p:nvPr>
        </p:nvPicPr>
        <p:blipFill>
          <a:blip r:embed="rId2"/>
          <a:stretch>
            <a:fillRect/>
          </a:stretch>
        </p:blipFill>
        <p:spPr>
          <a:xfrm>
            <a:off x="755375" y="1285530"/>
            <a:ext cx="4727580" cy="4850227"/>
          </a:xfrm>
          <a:prstGeom prst="rect">
            <a:avLst/>
          </a:prstGeom>
        </p:spPr>
      </p:pic>
      <p:pic>
        <p:nvPicPr>
          <p:cNvPr id="8" name="Content Placeholder 7">
            <a:extLst>
              <a:ext uri="{FF2B5EF4-FFF2-40B4-BE49-F238E27FC236}">
                <a16:creationId xmlns:a16="http://schemas.microsoft.com/office/drawing/2014/main" id="{A326D18A-70D2-4CEA-BC2B-E3C3B4F2C000}"/>
              </a:ext>
            </a:extLst>
          </p:cNvPr>
          <p:cNvPicPr>
            <a:picLocks noGrp="1" noChangeAspect="1"/>
          </p:cNvPicPr>
          <p:nvPr>
            <p:ph sz="half" idx="2"/>
          </p:nvPr>
        </p:nvPicPr>
        <p:blipFill>
          <a:blip r:embed="rId3"/>
          <a:stretch>
            <a:fillRect/>
          </a:stretch>
        </p:blipFill>
        <p:spPr>
          <a:xfrm>
            <a:off x="5830888" y="763176"/>
            <a:ext cx="5807075" cy="5624371"/>
          </a:xfrm>
          <a:prstGeom prst="rect">
            <a:avLst/>
          </a:prstGeom>
        </p:spPr>
      </p:pic>
    </p:spTree>
    <p:extLst>
      <p:ext uri="{BB962C8B-B14F-4D97-AF65-F5344CB8AC3E}">
        <p14:creationId xmlns:p14="http://schemas.microsoft.com/office/powerpoint/2010/main" val="190758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144B2-2F6A-4DE0-8A15-F66202DF0101}"/>
              </a:ext>
            </a:extLst>
          </p:cNvPr>
          <p:cNvSpPr>
            <a:spLocks noGrp="1"/>
          </p:cNvSpPr>
          <p:nvPr>
            <p:ph idx="1"/>
          </p:nvPr>
        </p:nvSpPr>
        <p:spPr>
          <a:xfrm>
            <a:off x="0" y="0"/>
            <a:ext cx="12192000" cy="6858000"/>
          </a:xfrm>
        </p:spPr>
        <p:txBody>
          <a:bodyPr>
            <a:normAutofit lnSpcReduction="10000"/>
          </a:bodyPr>
          <a:lstStyle/>
          <a:p>
            <a:pPr marL="0" indent="0">
              <a:buNone/>
            </a:pPr>
            <a:endParaRPr lang="en-US" sz="2400" dirty="0"/>
          </a:p>
          <a:p>
            <a:pPr marL="0" indent="0">
              <a:buNone/>
            </a:pPr>
            <a:r>
              <a:rPr lang="en-US" sz="2400" dirty="0"/>
              <a:t>3. Route Optimization:</a:t>
            </a:r>
          </a:p>
          <a:p>
            <a:pPr marL="0" indent="0">
              <a:buNone/>
            </a:pPr>
            <a:r>
              <a:rPr lang="en-US" sz="2400" dirty="0"/>
              <a:t>   - Use advanced algorithms to optimize bus and train routes based on real-time data and demand patterns.</a:t>
            </a:r>
          </a:p>
          <a:p>
            <a:pPr marL="0" indent="0">
              <a:buNone/>
            </a:pPr>
            <a:r>
              <a:rPr lang="en-US" sz="2400" dirty="0"/>
              <a:t>   - Minimize travel times, reduce wait times, and improve coverage.</a:t>
            </a:r>
          </a:p>
          <a:p>
            <a:pPr marL="0" indent="0">
              <a:buNone/>
            </a:pPr>
            <a:r>
              <a:rPr lang="en-US" sz="2400" dirty="0"/>
              <a:t>   - Consider environmental factors to promote eco-friendly routes</a:t>
            </a:r>
            <a:r>
              <a:rPr lang="en-US" dirty="0"/>
              <a:t>.</a:t>
            </a:r>
          </a:p>
          <a:p>
            <a:pPr marL="0" indent="0">
              <a:buNone/>
            </a:pPr>
            <a:endParaRPr lang="en-US" sz="2400" dirty="0"/>
          </a:p>
          <a:p>
            <a:pPr marL="0" indent="0">
              <a:buNone/>
            </a:pPr>
            <a:r>
              <a:rPr lang="en-US" sz="2400" dirty="0"/>
              <a:t>4. Fare Integration and Payment System:</a:t>
            </a:r>
          </a:p>
          <a:p>
            <a:pPr marL="0" indent="0">
              <a:buNone/>
            </a:pPr>
            <a:r>
              <a:rPr lang="en-US" sz="2400" dirty="0"/>
              <a:t>   - Integrate multiple modes of public transport into a unified payment system.</a:t>
            </a:r>
          </a:p>
          <a:p>
            <a:pPr marL="0" indent="0">
              <a:buNone/>
            </a:pPr>
            <a:r>
              <a:rPr lang="en-US" sz="2400" dirty="0"/>
              <a:t>   - Develop contactless payment options, including mobile wallets and smart cards.</a:t>
            </a:r>
          </a:p>
          <a:p>
            <a:pPr marL="0" indent="0">
              <a:buNone/>
            </a:pPr>
            <a:r>
              <a:rPr lang="en-US" sz="2400" dirty="0"/>
              <a:t>   - Ensure affordability and convenience for passengers.</a:t>
            </a:r>
          </a:p>
          <a:p>
            <a:pPr marL="0" indent="0">
              <a:buNone/>
            </a:pPr>
            <a:endParaRPr lang="en-US" sz="2400" dirty="0"/>
          </a:p>
          <a:p>
            <a:pPr marL="0" indent="0">
              <a:buNone/>
            </a:pPr>
            <a:r>
              <a:rPr lang="en-US" sz="2400" dirty="0"/>
              <a:t>5. Traffic Management and Signal Integration:</a:t>
            </a:r>
          </a:p>
          <a:p>
            <a:pPr marL="0" indent="0">
              <a:buNone/>
            </a:pPr>
            <a:r>
              <a:rPr lang="en-US" sz="2400" dirty="0"/>
              <a:t>   - Collaborate with traffic management authorities to implement signal prioritization for public transport vehicles.</a:t>
            </a:r>
          </a:p>
          <a:p>
            <a:pPr marL="0" indent="0">
              <a:buNone/>
            </a:pPr>
            <a:r>
              <a:rPr lang="en-US" sz="2400" dirty="0"/>
              <a:t>   - Reduce delays and improve transit speed by minimizing stops at red lights.</a:t>
            </a:r>
          </a:p>
          <a:p>
            <a:pPr marL="0" indent="0">
              <a:buNone/>
            </a:pPr>
            <a:endParaRPr lang="en-US" dirty="0"/>
          </a:p>
        </p:txBody>
      </p:sp>
    </p:spTree>
    <p:extLst>
      <p:ext uri="{BB962C8B-B14F-4D97-AF65-F5344CB8AC3E}">
        <p14:creationId xmlns:p14="http://schemas.microsoft.com/office/powerpoint/2010/main" val="1724920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A67C-DAA9-4AA7-8EB5-71F6D3A3A37A}"/>
              </a:ext>
            </a:extLst>
          </p:cNvPr>
          <p:cNvSpPr>
            <a:spLocks noGrp="1"/>
          </p:cNvSpPr>
          <p:nvPr>
            <p:ph type="title"/>
          </p:nvPr>
        </p:nvSpPr>
        <p:spPr>
          <a:xfrm>
            <a:off x="0" y="0"/>
            <a:ext cx="12192000" cy="940904"/>
          </a:xfrm>
        </p:spPr>
        <p:txBody>
          <a:bodyPr>
            <a:normAutofit/>
          </a:bodyPr>
          <a:lstStyle/>
          <a:p>
            <a:r>
              <a:rPr lang="en-US" sz="3600" b="1" dirty="0"/>
              <a:t>HARDWARE CONNECTIONS</a:t>
            </a:r>
          </a:p>
        </p:txBody>
      </p:sp>
      <p:sp>
        <p:nvSpPr>
          <p:cNvPr id="3" name="Content Placeholder 2">
            <a:extLst>
              <a:ext uri="{FF2B5EF4-FFF2-40B4-BE49-F238E27FC236}">
                <a16:creationId xmlns:a16="http://schemas.microsoft.com/office/drawing/2014/main" id="{DC67AC9D-9907-4E2B-8E17-96ED98DB88F2}"/>
              </a:ext>
            </a:extLst>
          </p:cNvPr>
          <p:cNvSpPr>
            <a:spLocks noGrp="1"/>
          </p:cNvSpPr>
          <p:nvPr>
            <p:ph idx="1"/>
          </p:nvPr>
        </p:nvSpPr>
        <p:spPr>
          <a:xfrm>
            <a:off x="0" y="940904"/>
            <a:ext cx="12192000" cy="5917096"/>
          </a:xfrm>
        </p:spPr>
        <p:txBody>
          <a:bodyPr>
            <a:normAutofit/>
          </a:bodyPr>
          <a:lstStyle/>
          <a:p>
            <a:pPr marL="0" indent="0">
              <a:buNone/>
            </a:pPr>
            <a:endParaRPr lang="en-US" dirty="0"/>
          </a:p>
          <a:p>
            <a:pPr marL="0" indent="0">
              <a:buNone/>
            </a:pPr>
            <a:r>
              <a:rPr lang="en-US" dirty="0"/>
              <a:t>Power Supply:</a:t>
            </a:r>
          </a:p>
          <a:p>
            <a:pPr marL="0" indent="0">
              <a:buNone/>
            </a:pPr>
            <a:r>
              <a:rPr lang="en-US" dirty="0"/>
              <a:t> </a:t>
            </a:r>
            <a:r>
              <a:rPr lang="en-US" sz="2400" dirty="0"/>
              <a:t>Ensure that the GPS module receives the required voltage. Most GPS modules operate at 3.3V, while the Raspberry Pi GPIO pins operate at 3.3V or 5V, depending on the model. Connect the GPS module to the Raspberry Pi's 3.3V or 5V pin and ground (GND) to provide power.</a:t>
            </a:r>
          </a:p>
          <a:p>
            <a:pPr marL="0" indent="0">
              <a:buNone/>
            </a:pPr>
            <a:r>
              <a:rPr lang="en-US" dirty="0"/>
              <a:t>UART (Serial) Connection:</a:t>
            </a:r>
          </a:p>
          <a:p>
            <a:pPr marL="0" indent="0">
              <a:buNone/>
            </a:pPr>
            <a:r>
              <a:rPr lang="en-US" dirty="0"/>
              <a:t> </a:t>
            </a:r>
            <a:r>
              <a:rPr lang="en-US" sz="2400" dirty="0"/>
              <a:t>GPS modules often communicate using UART (serial communication). Connect the GPS module's TX pin to the Raspberry Pi's RX pin and the RX pin to the Raspberry Pi's TX pin. These connections allow the Raspberry Pi to receive GPS data via the serial interface.</a:t>
            </a:r>
          </a:p>
          <a:p>
            <a:pPr marL="0" indent="0">
              <a:buNone/>
            </a:pPr>
            <a:r>
              <a:rPr lang="en-US" dirty="0"/>
              <a:t>Antenna: </a:t>
            </a:r>
          </a:p>
          <a:p>
            <a:pPr marL="0" indent="0">
              <a:buNone/>
            </a:pPr>
            <a:r>
              <a:rPr lang="en-US" sz="2400" dirty="0"/>
              <a:t>Make sure to attach the GPS module's antenna to ensure it can receive signals from GPS satellites.</a:t>
            </a:r>
          </a:p>
          <a:p>
            <a:pPr marL="0" indent="0">
              <a:buNone/>
            </a:pPr>
            <a:endParaRPr lang="en-US" sz="2400" dirty="0"/>
          </a:p>
        </p:txBody>
      </p:sp>
    </p:spTree>
    <p:extLst>
      <p:ext uri="{BB962C8B-B14F-4D97-AF65-F5344CB8AC3E}">
        <p14:creationId xmlns:p14="http://schemas.microsoft.com/office/powerpoint/2010/main" val="4043314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65AC-0BD0-477A-B49F-A3AAFA067073}"/>
              </a:ext>
            </a:extLst>
          </p:cNvPr>
          <p:cNvSpPr>
            <a:spLocks noGrp="1"/>
          </p:cNvSpPr>
          <p:nvPr>
            <p:ph type="title"/>
          </p:nvPr>
        </p:nvSpPr>
        <p:spPr>
          <a:xfrm>
            <a:off x="0" y="1"/>
            <a:ext cx="12192000" cy="861390"/>
          </a:xfrm>
        </p:spPr>
        <p:txBody>
          <a:bodyPr>
            <a:normAutofit/>
          </a:bodyPr>
          <a:lstStyle/>
          <a:p>
            <a:r>
              <a:rPr lang="en-US" sz="3600" b="1" dirty="0"/>
              <a:t>SOFTWARE CONFIGURATION</a:t>
            </a:r>
          </a:p>
        </p:txBody>
      </p:sp>
      <p:sp>
        <p:nvSpPr>
          <p:cNvPr id="3" name="Content Placeholder 2">
            <a:extLst>
              <a:ext uri="{FF2B5EF4-FFF2-40B4-BE49-F238E27FC236}">
                <a16:creationId xmlns:a16="http://schemas.microsoft.com/office/drawing/2014/main" id="{0CC2E21E-483E-43FD-AFBC-B78F58F6F97D}"/>
              </a:ext>
            </a:extLst>
          </p:cNvPr>
          <p:cNvSpPr>
            <a:spLocks noGrp="1"/>
          </p:cNvSpPr>
          <p:nvPr>
            <p:ph idx="1"/>
          </p:nvPr>
        </p:nvSpPr>
        <p:spPr>
          <a:xfrm>
            <a:off x="0" y="861391"/>
            <a:ext cx="12191999" cy="5903842"/>
          </a:xfrm>
        </p:spPr>
        <p:txBody>
          <a:bodyPr/>
          <a:lstStyle/>
          <a:p>
            <a:pPr marL="0" indent="0">
              <a:buNone/>
            </a:pPr>
            <a:r>
              <a:rPr lang="en-US" dirty="0"/>
              <a:t>Enable UART:</a:t>
            </a:r>
          </a:p>
          <a:p>
            <a:pPr marL="0" indent="0">
              <a:buNone/>
            </a:pPr>
            <a:r>
              <a:rPr lang="en-US" dirty="0"/>
              <a:t> </a:t>
            </a:r>
            <a:r>
              <a:rPr lang="en-US" sz="2400" dirty="0"/>
              <a:t>By default, the UART hardware on the Raspberry Pi is usually used for console output. You may need to disable this functionality to use UART for your GPS module. You can do this through the Raspberry Pi Configuration tool (</a:t>
            </a:r>
            <a:r>
              <a:rPr lang="en-US" sz="2400" dirty="0" err="1"/>
              <a:t>raspi</a:t>
            </a:r>
            <a:r>
              <a:rPr lang="en-US" sz="2400" dirty="0"/>
              <a:t>-config) or by editing the config.txt file.</a:t>
            </a:r>
          </a:p>
          <a:p>
            <a:pPr marL="0" indent="0">
              <a:buNone/>
            </a:pPr>
            <a:r>
              <a:rPr lang="en-US" dirty="0"/>
              <a:t>Install Required Software: </a:t>
            </a:r>
          </a:p>
          <a:p>
            <a:pPr marL="0" indent="0">
              <a:buNone/>
            </a:pPr>
            <a:r>
              <a:rPr lang="en-US" sz="2400" dirty="0"/>
              <a:t>You will need software libraries to read and parse the GPS data. The most common library for this purpose is </a:t>
            </a:r>
            <a:r>
              <a:rPr lang="en-US" sz="2400" dirty="0" err="1"/>
              <a:t>gpsd</a:t>
            </a:r>
            <a:r>
              <a:rPr lang="en-US" sz="2400" dirty="0"/>
              <a:t>. You can install it using the following command</a:t>
            </a:r>
          </a:p>
          <a:p>
            <a:pPr marL="0" indent="0">
              <a:buNone/>
            </a:pPr>
            <a:r>
              <a:rPr lang="en-US" sz="2400" dirty="0" err="1"/>
              <a:t>Aurdino</a:t>
            </a:r>
            <a:endParaRPr lang="en-US" sz="2400" dirty="0"/>
          </a:p>
          <a:p>
            <a:pPr marL="0" indent="0">
              <a:buNone/>
            </a:pPr>
            <a:r>
              <a:rPr lang="en-US" sz="2400" dirty="0"/>
              <a:t>    </a:t>
            </a:r>
            <a:r>
              <a:rPr lang="en-US" sz="2400" dirty="0" err="1"/>
              <a:t>sudo</a:t>
            </a:r>
            <a:r>
              <a:rPr lang="en-US" sz="2400" dirty="0"/>
              <a:t> apt-get install </a:t>
            </a:r>
            <a:r>
              <a:rPr lang="en-US" sz="2400" dirty="0" err="1"/>
              <a:t>gpsd</a:t>
            </a:r>
            <a:r>
              <a:rPr lang="en-US" sz="2400" dirty="0"/>
              <a:t> </a:t>
            </a:r>
            <a:r>
              <a:rPr lang="en-US" sz="2400" dirty="0" err="1"/>
              <a:t>gpsd</a:t>
            </a:r>
            <a:r>
              <a:rPr lang="en-US" sz="2400" dirty="0"/>
              <a:t>-clients</a:t>
            </a:r>
          </a:p>
          <a:p>
            <a:pPr marL="0" indent="0">
              <a:buNone/>
            </a:pPr>
            <a:r>
              <a:rPr lang="en-US" dirty="0"/>
              <a:t>Configure </a:t>
            </a:r>
            <a:r>
              <a:rPr lang="en-US" dirty="0" err="1"/>
              <a:t>gpsd</a:t>
            </a:r>
            <a:r>
              <a:rPr lang="en-US" dirty="0"/>
              <a:t>:</a:t>
            </a:r>
          </a:p>
          <a:p>
            <a:pPr marL="0" indent="0">
              <a:buNone/>
            </a:pPr>
            <a:r>
              <a:rPr lang="en-US" sz="2400" dirty="0"/>
              <a:t>After installation, you'll need to configure </a:t>
            </a:r>
            <a:r>
              <a:rPr lang="en-US" sz="2400" dirty="0" err="1"/>
              <a:t>gpsd</a:t>
            </a:r>
            <a:r>
              <a:rPr lang="en-US" sz="2400" dirty="0"/>
              <a:t> to use the UART port where your GPS module is connected. Open the /</a:t>
            </a:r>
            <a:r>
              <a:rPr lang="en-US" sz="2400" dirty="0" err="1"/>
              <a:t>etc</a:t>
            </a:r>
            <a:r>
              <a:rPr lang="en-US" sz="2400" dirty="0"/>
              <a:t>/default/</a:t>
            </a:r>
            <a:r>
              <a:rPr lang="en-US" sz="2400" dirty="0" err="1"/>
              <a:t>gpsd</a:t>
            </a:r>
            <a:r>
              <a:rPr lang="en-US" sz="2400" dirty="0"/>
              <a:t> file in a text editor, and set the DEVICES parameter to the serial device where your GPS module is connected. </a:t>
            </a:r>
          </a:p>
        </p:txBody>
      </p:sp>
    </p:spTree>
    <p:extLst>
      <p:ext uri="{BB962C8B-B14F-4D97-AF65-F5344CB8AC3E}">
        <p14:creationId xmlns:p14="http://schemas.microsoft.com/office/powerpoint/2010/main" val="4036949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394523-AAC0-4A57-A10E-A1EC369160B7}"/>
              </a:ext>
            </a:extLst>
          </p:cNvPr>
          <p:cNvSpPr>
            <a:spLocks noGrp="1"/>
          </p:cNvSpPr>
          <p:nvPr>
            <p:ph idx="1"/>
          </p:nvPr>
        </p:nvSpPr>
        <p:spPr>
          <a:xfrm>
            <a:off x="0" y="0"/>
            <a:ext cx="12192000" cy="6858000"/>
          </a:xfrm>
        </p:spPr>
        <p:txBody>
          <a:bodyPr>
            <a:normAutofit fontScale="92500" lnSpcReduction="20000"/>
          </a:bodyPr>
          <a:lstStyle/>
          <a:p>
            <a:pPr marL="0" indent="0">
              <a:buNone/>
            </a:pPr>
            <a:r>
              <a:rPr lang="en-US" dirty="0"/>
              <a:t>Start </a:t>
            </a:r>
            <a:r>
              <a:rPr lang="en-US" dirty="0" err="1"/>
              <a:t>gpsd</a:t>
            </a:r>
            <a:r>
              <a:rPr lang="en-US" dirty="0"/>
              <a:t>: Start the </a:t>
            </a:r>
            <a:r>
              <a:rPr lang="en-US" dirty="0" err="1"/>
              <a:t>gpsd</a:t>
            </a:r>
            <a:r>
              <a:rPr lang="en-US" dirty="0"/>
              <a:t> service:</a:t>
            </a:r>
          </a:p>
          <a:p>
            <a:pPr marL="0" indent="0">
              <a:buNone/>
            </a:pPr>
            <a:endParaRPr lang="en-US" dirty="0"/>
          </a:p>
          <a:p>
            <a:pPr marL="0" indent="0">
              <a:buNone/>
            </a:pPr>
            <a:r>
              <a:rPr lang="en-US" dirty="0"/>
              <a:t>bash</a:t>
            </a:r>
          </a:p>
          <a:p>
            <a:pPr marL="0" indent="0">
              <a:buNone/>
            </a:pPr>
            <a:r>
              <a:rPr lang="en-US" dirty="0"/>
              <a:t>Copy code</a:t>
            </a:r>
          </a:p>
          <a:p>
            <a:pPr marL="0" indent="0">
              <a:buNone/>
            </a:pPr>
            <a:r>
              <a:rPr lang="en-US" dirty="0" err="1"/>
              <a:t>sudo</a:t>
            </a:r>
            <a:r>
              <a:rPr lang="en-US" dirty="0"/>
              <a:t> </a:t>
            </a:r>
            <a:r>
              <a:rPr lang="en-US" dirty="0" err="1"/>
              <a:t>systemctl</a:t>
            </a:r>
            <a:r>
              <a:rPr lang="en-US" dirty="0"/>
              <a:t> enable </a:t>
            </a:r>
            <a:r>
              <a:rPr lang="en-US" dirty="0" err="1"/>
              <a:t>gpsd</a:t>
            </a:r>
            <a:endParaRPr lang="en-US" dirty="0"/>
          </a:p>
          <a:p>
            <a:pPr marL="0" indent="0">
              <a:buNone/>
            </a:pPr>
            <a:r>
              <a:rPr lang="en-US" dirty="0" err="1"/>
              <a:t>sudo</a:t>
            </a:r>
            <a:r>
              <a:rPr lang="en-US" dirty="0"/>
              <a:t> </a:t>
            </a:r>
            <a:r>
              <a:rPr lang="en-US" dirty="0" err="1"/>
              <a:t>systemctl</a:t>
            </a:r>
            <a:r>
              <a:rPr lang="en-US" dirty="0"/>
              <a:t> start </a:t>
            </a:r>
            <a:r>
              <a:rPr lang="en-US" dirty="0" err="1"/>
              <a:t>gpsd</a:t>
            </a:r>
            <a:endParaRPr lang="en-US" dirty="0"/>
          </a:p>
          <a:p>
            <a:pPr marL="0" indent="0">
              <a:buNone/>
            </a:pPr>
            <a:r>
              <a:rPr lang="en-US" sz="3000" dirty="0"/>
              <a:t>Test the GPS Module: </a:t>
            </a:r>
            <a:r>
              <a:rPr lang="en-US" sz="2600" dirty="0"/>
              <a:t>You can test your setup using the </a:t>
            </a:r>
            <a:r>
              <a:rPr lang="en-US" sz="2600" dirty="0" err="1"/>
              <a:t>cgps</a:t>
            </a:r>
            <a:r>
              <a:rPr lang="en-US" sz="2600" dirty="0"/>
              <a:t> tool, which comes with the </a:t>
            </a:r>
            <a:r>
              <a:rPr lang="en-US" sz="2600" dirty="0" err="1"/>
              <a:t>gpsd</a:t>
            </a:r>
            <a:r>
              <a:rPr lang="en-US" sz="2600" dirty="0"/>
              <a:t>-clients package. Run the following command:</a:t>
            </a:r>
          </a:p>
          <a:p>
            <a:pPr marL="0" indent="0">
              <a:buNone/>
            </a:pPr>
            <a:endParaRPr lang="en-US" dirty="0"/>
          </a:p>
          <a:p>
            <a:pPr marL="0" indent="0">
              <a:buNone/>
            </a:pPr>
            <a:r>
              <a:rPr lang="en-US" dirty="0"/>
              <a:t>Copy code</a:t>
            </a:r>
          </a:p>
          <a:p>
            <a:pPr marL="0" indent="0">
              <a:buNone/>
            </a:pPr>
            <a:r>
              <a:rPr lang="en-US" dirty="0" err="1"/>
              <a:t>cgps</a:t>
            </a:r>
            <a:r>
              <a:rPr lang="en-US" dirty="0"/>
              <a:t> -s</a:t>
            </a:r>
          </a:p>
          <a:p>
            <a:pPr marL="0" indent="0">
              <a:buNone/>
            </a:pPr>
            <a:r>
              <a:rPr lang="en-US" dirty="0"/>
              <a:t>You should see live GPS data if your module is receiving signals.</a:t>
            </a:r>
          </a:p>
          <a:p>
            <a:pPr marL="0" indent="0">
              <a:buNone/>
            </a:pPr>
            <a:endParaRPr lang="en-US" dirty="0"/>
          </a:p>
          <a:p>
            <a:pPr marL="0" indent="0">
              <a:buNone/>
            </a:pPr>
            <a:r>
              <a:rPr lang="en-US" sz="3000" dirty="0"/>
              <a:t>Develop Your Application: </a:t>
            </a:r>
          </a:p>
          <a:p>
            <a:pPr marL="0" indent="0">
              <a:buNone/>
            </a:pPr>
            <a:r>
              <a:rPr lang="en-US" sz="2600" dirty="0"/>
              <a:t>Once you've verified that your GPS module is working with the Raspberry Pi, you can develop your application to read and use the GPS data. You can use Python and libraries like gpsd-py3 or other programming languages to access and process the GPS data.</a:t>
            </a:r>
          </a:p>
        </p:txBody>
      </p:sp>
    </p:spTree>
    <p:extLst>
      <p:ext uri="{BB962C8B-B14F-4D97-AF65-F5344CB8AC3E}">
        <p14:creationId xmlns:p14="http://schemas.microsoft.com/office/powerpoint/2010/main" val="88770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7F82F-A5BB-414D-9691-37F5280E9520}"/>
              </a:ext>
            </a:extLst>
          </p:cNvPr>
          <p:cNvSpPr>
            <a:spLocks noGrp="1"/>
          </p:cNvSpPr>
          <p:nvPr>
            <p:ph idx="1"/>
          </p:nvPr>
        </p:nvSpPr>
        <p:spPr>
          <a:xfrm>
            <a:off x="0" y="0"/>
            <a:ext cx="12192000" cy="6858000"/>
          </a:xfrm>
        </p:spPr>
        <p:txBody>
          <a:bodyPr>
            <a:normAutofit/>
          </a:bodyPr>
          <a:lstStyle/>
          <a:p>
            <a:pPr marL="0" indent="0" algn="ctr">
              <a:buNone/>
            </a:pPr>
            <a:r>
              <a:rPr lang="en-US" sz="3600" dirty="0"/>
              <a:t>SUBMISSION PART</a:t>
            </a:r>
          </a:p>
          <a:p>
            <a:pPr marL="0" indent="0">
              <a:buNone/>
            </a:pPr>
            <a:r>
              <a:rPr lang="en-US" dirty="0"/>
              <a:t>STEP TO BE FOLLOWED</a:t>
            </a:r>
          </a:p>
          <a:p>
            <a:pPr marL="0" indent="0">
              <a:buNone/>
            </a:pPr>
            <a:endParaRPr lang="en-US" dirty="0"/>
          </a:p>
          <a:p>
            <a:pPr marL="0" indent="0">
              <a:buNone/>
            </a:pPr>
            <a:r>
              <a:rPr lang="en-US" dirty="0"/>
              <a:t> 1. Define Project Objectives:</a:t>
            </a:r>
          </a:p>
          <a:p>
            <a:pPr marL="0" indent="0">
              <a:buNone/>
            </a:pPr>
            <a:endParaRPr lang="en-US" sz="2400" dirty="0"/>
          </a:p>
          <a:p>
            <a:pPr marL="0" indent="0">
              <a:buNone/>
            </a:pPr>
            <a:r>
              <a:rPr lang="en-US" sz="2400" dirty="0"/>
              <a:t>Clearly define the objectives and goals of your public transportation optimization project. Determine what you want to achieve with the integration of GPS, Raspberry Pi, radar, and ultrasonic sensors.</a:t>
            </a:r>
          </a:p>
          <a:p>
            <a:pPr marL="0" indent="0">
              <a:buNone/>
            </a:pPr>
            <a:endParaRPr lang="en-US" sz="2400" dirty="0"/>
          </a:p>
          <a:p>
            <a:pPr marL="0" indent="0">
              <a:buNone/>
            </a:pPr>
            <a:r>
              <a:rPr lang="en-US" sz="2400" dirty="0"/>
              <a:t>2</a:t>
            </a:r>
            <a:r>
              <a:rPr lang="en-US" dirty="0"/>
              <a:t>. Assemble Hardware:</a:t>
            </a:r>
          </a:p>
          <a:p>
            <a:pPr marL="0" indent="0">
              <a:buNone/>
            </a:pPr>
            <a:endParaRPr lang="en-US" sz="2400" dirty="0"/>
          </a:p>
          <a:p>
            <a:pPr marL="0" indent="0">
              <a:buNone/>
            </a:pPr>
            <a:r>
              <a:rPr lang="en-US" sz="2400" dirty="0"/>
              <a:t>Acquire the necessary hardware components, including the Raspberry Pi, GPS module, radar sensor, ultrasonic sensors, and any additional components like cameras, displays, or communication modules.</a:t>
            </a:r>
          </a:p>
        </p:txBody>
      </p:sp>
    </p:spTree>
    <p:extLst>
      <p:ext uri="{BB962C8B-B14F-4D97-AF65-F5344CB8AC3E}">
        <p14:creationId xmlns:p14="http://schemas.microsoft.com/office/powerpoint/2010/main" val="1172001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78B76-EC80-4C51-8156-73EDE53D660C}"/>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3. Install Operating System:</a:t>
            </a:r>
          </a:p>
          <a:p>
            <a:pPr marL="0" indent="0">
              <a:buNone/>
            </a:pPr>
            <a:r>
              <a:rPr lang="en-US" sz="2400" dirty="0"/>
              <a:t>Install a suitable operating system (e.g., Raspberry Pi OS) on your Raspberry Pi.</a:t>
            </a:r>
          </a:p>
          <a:p>
            <a:pPr marL="0" indent="0">
              <a:buNone/>
            </a:pPr>
            <a:endParaRPr lang="en-US" dirty="0"/>
          </a:p>
          <a:p>
            <a:pPr marL="0" indent="0">
              <a:buNone/>
            </a:pPr>
            <a:r>
              <a:rPr lang="en-US" dirty="0"/>
              <a:t>4. Interface GPS Module:</a:t>
            </a:r>
          </a:p>
          <a:p>
            <a:pPr marL="0" indent="0">
              <a:buNone/>
            </a:pPr>
            <a:r>
              <a:rPr lang="en-US" sz="2400" dirty="0"/>
              <a:t>Connect the GPS module to the Raspberry Pi's GPIO pins and configure the software to read GPS data. You can use Python libraries like gpsd-py3 to access GPS data.</a:t>
            </a:r>
          </a:p>
          <a:p>
            <a:pPr marL="0" indent="0">
              <a:buNone/>
            </a:pPr>
            <a:endParaRPr lang="en-US" dirty="0"/>
          </a:p>
          <a:p>
            <a:pPr marL="0" indent="0">
              <a:buNone/>
            </a:pPr>
            <a:r>
              <a:rPr lang="en-US" dirty="0"/>
              <a:t>5. Interface Radar Sensor:</a:t>
            </a:r>
          </a:p>
          <a:p>
            <a:pPr marL="0" indent="0">
              <a:buNone/>
            </a:pPr>
            <a:r>
              <a:rPr lang="en-US" sz="2400" dirty="0"/>
              <a:t>Connect the radar sensor to the Raspberry Pi, making sure to follow the sensor's data sheet for wiring instructions. Install any necessary drivers or libraries to read data from the radar sensor.</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379971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29061-143B-443F-BE26-17E7C4E17B0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6. Interface Ultrasonic Sensors:</a:t>
            </a:r>
          </a:p>
          <a:p>
            <a:pPr marL="0" indent="0">
              <a:buNone/>
            </a:pPr>
            <a:r>
              <a:rPr lang="en-US" sz="2400" dirty="0"/>
              <a:t>Connect the ultrasonic sensors to the Raspberry Pi's GPIO pins. You may need to use a GPIO library, like </a:t>
            </a:r>
            <a:r>
              <a:rPr lang="en-US" sz="2400" dirty="0" err="1"/>
              <a:t>RPi.GPIO</a:t>
            </a:r>
            <a:r>
              <a:rPr lang="en-US" sz="2400" dirty="0"/>
              <a:t> in Python, to interface with the ultrasonic sensors.</a:t>
            </a:r>
          </a:p>
          <a:p>
            <a:pPr marL="0" indent="0">
              <a:buNone/>
            </a:pPr>
            <a:r>
              <a:rPr lang="en-US" dirty="0"/>
              <a:t>7. Data Fusion:</a:t>
            </a:r>
          </a:p>
          <a:p>
            <a:pPr marL="0" indent="0">
              <a:buNone/>
            </a:pPr>
            <a:r>
              <a:rPr lang="en-US" sz="2400" dirty="0"/>
              <a:t>Develop software to collect data from the GPS module, radar sensor, and ultrasonic sensors. Combine this data to create a comprehensive view of the vehicle's surroundings, including location, obstacles, and potential collisions.</a:t>
            </a:r>
          </a:p>
          <a:p>
            <a:pPr marL="0" indent="0">
              <a:buNone/>
            </a:pPr>
            <a:r>
              <a:rPr lang="en-US" dirty="0"/>
              <a:t>8. Cloud Connectivity:</a:t>
            </a:r>
          </a:p>
          <a:p>
            <a:pPr marL="0" indent="0">
              <a:buNone/>
            </a:pPr>
            <a:r>
              <a:rPr lang="en-US" sz="2400" dirty="0"/>
              <a:t>Set up cloud connectivity on the Raspberry Pi to send data to the cloud for remote monitoring and analysis. You can use cloud platforms like AWS, Azure, Google Cloud, or a custom server.</a:t>
            </a:r>
          </a:p>
          <a:p>
            <a:pPr marL="0" indent="0">
              <a:buNone/>
            </a:pPr>
            <a:r>
              <a:rPr lang="en-US" dirty="0"/>
              <a:t>9. Data Transmission:</a:t>
            </a:r>
          </a:p>
          <a:p>
            <a:pPr marL="0" indent="0">
              <a:buNone/>
            </a:pPr>
            <a:r>
              <a:rPr lang="en-US" sz="2400" dirty="0"/>
              <a:t>Write scripts to transmit the collected data to the cloud, utilizing secure and efficient communication protocols (e.g., MQTT, HTTP, or WebSocket).</a:t>
            </a:r>
          </a:p>
        </p:txBody>
      </p:sp>
    </p:spTree>
    <p:extLst>
      <p:ext uri="{BB962C8B-B14F-4D97-AF65-F5344CB8AC3E}">
        <p14:creationId xmlns:p14="http://schemas.microsoft.com/office/powerpoint/2010/main" val="256264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C715F-AB18-4C1B-A1E2-3BA6AE56AED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10. Cloud Data Processing:</a:t>
            </a:r>
          </a:p>
          <a:p>
            <a:pPr marL="0" indent="0">
              <a:buNone/>
            </a:pPr>
            <a:r>
              <a:rPr lang="en-US" sz="2400" dirty="0"/>
              <a:t>Configure the cloud environment to process and analyze the incoming data, applying algorithms for real-time decision-making and optimization.</a:t>
            </a:r>
          </a:p>
          <a:p>
            <a:pPr marL="0" indent="0">
              <a:buNone/>
            </a:pPr>
            <a:r>
              <a:rPr lang="en-US" dirty="0"/>
              <a:t>11. Web Interface:</a:t>
            </a:r>
          </a:p>
          <a:p>
            <a:pPr marL="0" indent="0">
              <a:buNone/>
            </a:pPr>
            <a:r>
              <a:rPr lang="en-US" sz="2400" dirty="0"/>
              <a:t>Develop a web-based interface that allows authorized personnel and passengers to access real-time information about the public transportation system. Consider using web technologies like HTML, CSS, JavaScript, and a web framework like Flask or Django for backend functionality.</a:t>
            </a:r>
          </a:p>
          <a:p>
            <a:pPr marL="0" indent="0">
              <a:buNone/>
            </a:pPr>
            <a:r>
              <a:rPr lang="en-US" dirty="0"/>
              <a:t>12. Data Visualization:</a:t>
            </a:r>
          </a:p>
          <a:p>
            <a:pPr marL="0" indent="0">
              <a:buNone/>
            </a:pPr>
            <a:r>
              <a:rPr lang="en-US" sz="2400" dirty="0"/>
              <a:t>Create interactive and informative data visualizations on the webpage, such as maps with real-time vehicle positions, obstacles, and estimated arrival times.</a:t>
            </a:r>
          </a:p>
          <a:p>
            <a:pPr marL="0" indent="0">
              <a:buNone/>
            </a:pPr>
            <a:r>
              <a:rPr lang="en-US" dirty="0"/>
              <a:t>13. Alerts and Notifications:</a:t>
            </a:r>
          </a:p>
          <a:p>
            <a:pPr marL="0" indent="0">
              <a:buNone/>
            </a:pPr>
            <a:r>
              <a:rPr lang="en-US" sz="2400" dirty="0"/>
              <a:t>Implement alerting and notification mechanisms on the webpage to inform users of critical events, delays, or safety issues.</a:t>
            </a:r>
          </a:p>
        </p:txBody>
      </p:sp>
    </p:spTree>
    <p:extLst>
      <p:ext uri="{BB962C8B-B14F-4D97-AF65-F5344CB8AC3E}">
        <p14:creationId xmlns:p14="http://schemas.microsoft.com/office/powerpoint/2010/main" val="49772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1F7F6-D5B7-4F68-87F5-38C8674B2FD1}"/>
              </a:ext>
            </a:extLst>
          </p:cNvPr>
          <p:cNvSpPr>
            <a:spLocks noGrp="1"/>
          </p:cNvSpPr>
          <p:nvPr>
            <p:ph idx="1"/>
          </p:nvPr>
        </p:nvSpPr>
        <p:spPr>
          <a:xfrm>
            <a:off x="0" y="0"/>
            <a:ext cx="12192000" cy="6858000"/>
          </a:xfrm>
        </p:spPr>
        <p:txBody>
          <a:bodyPr>
            <a:normAutofit/>
          </a:bodyPr>
          <a:lstStyle/>
          <a:p>
            <a:pPr marL="0" indent="0">
              <a:buNone/>
            </a:pPr>
            <a:r>
              <a:rPr lang="en-US" dirty="0"/>
              <a:t>14. Testing and Validation:</a:t>
            </a:r>
          </a:p>
          <a:p>
            <a:pPr marL="0" indent="0">
              <a:buNone/>
            </a:pPr>
            <a:r>
              <a:rPr lang="en-US" sz="2400" dirty="0"/>
              <a:t>Thoroughly test the integrated system, ensuring that the GPS, radar, ultrasonic sensors, cloud connectivity, and webpage interface function correctly and that data is processed accurately.</a:t>
            </a:r>
          </a:p>
          <a:p>
            <a:pPr marL="0" indent="0">
              <a:buNone/>
            </a:pPr>
            <a:r>
              <a:rPr lang="en-US" dirty="0"/>
              <a:t>15. Deployment:</a:t>
            </a:r>
          </a:p>
          <a:p>
            <a:pPr marL="0" indent="0">
              <a:buNone/>
            </a:pPr>
            <a:r>
              <a:rPr lang="en-US" sz="2400" dirty="0"/>
              <a:t>Deploy the system on public transportation vehicles, ensuring that all hardware and software components are securely mounted and function in a real-world environment.</a:t>
            </a:r>
          </a:p>
          <a:p>
            <a:pPr marL="0" indent="0">
              <a:buNone/>
            </a:pPr>
            <a:r>
              <a:rPr lang="en-US" dirty="0"/>
              <a:t>16. Monitoring and Maintenance:</a:t>
            </a:r>
          </a:p>
          <a:p>
            <a:pPr marL="0" indent="0">
              <a:buNone/>
            </a:pPr>
            <a:r>
              <a:rPr lang="en-US" sz="2400" dirty="0"/>
              <a:t>Continuously monitor the system's performance, security, and data accuracy. Implement regular maintenance to address hardware wear and software updates</a:t>
            </a:r>
            <a:r>
              <a:rPr lang="en-US" dirty="0"/>
              <a:t>.</a:t>
            </a:r>
          </a:p>
          <a:p>
            <a:pPr marL="0" indent="0">
              <a:buNone/>
            </a:pPr>
            <a:r>
              <a:rPr lang="en-US" dirty="0"/>
              <a:t>17. User Training:</a:t>
            </a:r>
          </a:p>
          <a:p>
            <a:pPr marL="0" indent="0">
              <a:buNone/>
            </a:pPr>
            <a:r>
              <a:rPr lang="en-US" sz="2400" dirty="0"/>
              <a:t>Provide training to public transportation operators, maintenance personnel, and other relevant stakeholders on how to use and maintain the system.</a:t>
            </a:r>
          </a:p>
          <a:p>
            <a:pPr marL="0" indent="0">
              <a:buNone/>
            </a:pPr>
            <a:r>
              <a:rPr lang="en-US" dirty="0"/>
              <a:t>18. Evaluation and Optimization:</a:t>
            </a:r>
          </a:p>
          <a:p>
            <a:pPr marL="0" indent="0">
              <a:buNone/>
            </a:pPr>
            <a:r>
              <a:rPr lang="en-US" sz="2400" dirty="0"/>
              <a:t>Regularly evaluate the system's performance against predefined objectives and optimize it based on user feedback and changing requirements.</a:t>
            </a:r>
          </a:p>
        </p:txBody>
      </p:sp>
    </p:spTree>
    <p:extLst>
      <p:ext uri="{BB962C8B-B14F-4D97-AF65-F5344CB8AC3E}">
        <p14:creationId xmlns:p14="http://schemas.microsoft.com/office/powerpoint/2010/main" val="2208421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4E4D-AC8F-4D14-815D-55295A4DDBDD}"/>
              </a:ext>
            </a:extLst>
          </p:cNvPr>
          <p:cNvSpPr>
            <a:spLocks noGrp="1"/>
          </p:cNvSpPr>
          <p:nvPr>
            <p:ph type="title"/>
          </p:nvPr>
        </p:nvSpPr>
        <p:spPr>
          <a:xfrm>
            <a:off x="0" y="1"/>
            <a:ext cx="12192000" cy="914400"/>
          </a:xfrm>
        </p:spPr>
        <p:txBody>
          <a:bodyPr>
            <a:normAutofit/>
          </a:bodyPr>
          <a:lstStyle/>
          <a:p>
            <a:r>
              <a:rPr lang="en-US" dirty="0"/>
              <a:t>OUTPUT</a:t>
            </a:r>
          </a:p>
        </p:txBody>
      </p:sp>
      <p:pic>
        <p:nvPicPr>
          <p:cNvPr id="11" name="Content Placeholder 10">
            <a:extLst>
              <a:ext uri="{FF2B5EF4-FFF2-40B4-BE49-F238E27FC236}">
                <a16:creationId xmlns:a16="http://schemas.microsoft.com/office/drawing/2014/main" id="{B1C4C106-F373-4571-8D79-499E3CF9D6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583" y="914402"/>
            <a:ext cx="10389703" cy="5406886"/>
          </a:xfrm>
        </p:spPr>
      </p:pic>
    </p:spTree>
    <p:extLst>
      <p:ext uri="{BB962C8B-B14F-4D97-AF65-F5344CB8AC3E}">
        <p14:creationId xmlns:p14="http://schemas.microsoft.com/office/powerpoint/2010/main" val="259115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F1B9-7FE1-43E0-8EAD-826D58A7BD40}"/>
              </a:ext>
            </a:extLst>
          </p:cNvPr>
          <p:cNvSpPr>
            <a:spLocks noGrp="1"/>
          </p:cNvSpPr>
          <p:nvPr>
            <p:ph type="title"/>
          </p:nvPr>
        </p:nvSpPr>
        <p:spPr>
          <a:xfrm>
            <a:off x="0" y="1"/>
            <a:ext cx="12191999" cy="681035"/>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B048B77A-CF65-4D91-B6D2-D6B306C6A049}"/>
              </a:ext>
            </a:extLst>
          </p:cNvPr>
          <p:cNvSpPr>
            <a:spLocks noGrp="1"/>
          </p:cNvSpPr>
          <p:nvPr>
            <p:ph idx="1"/>
          </p:nvPr>
        </p:nvSpPr>
        <p:spPr>
          <a:xfrm>
            <a:off x="1" y="980661"/>
            <a:ext cx="12191998" cy="5877337"/>
          </a:xfrm>
        </p:spPr>
        <p:txBody>
          <a:bodyPr>
            <a:normAutofit/>
          </a:bodyPr>
          <a:lstStyle/>
          <a:p>
            <a:pPr marL="0" indent="0">
              <a:buNone/>
            </a:pPr>
            <a:r>
              <a:rPr lang="en-US" sz="2400" dirty="0"/>
              <a:t>In conclusion, the Public Transportation Optimization Project represents a significant step towards achieving safer, more efficient, and passenger-centric urban mobility. Through the integration of cutting-edge technologies such as GPS, Raspberry Pi, radar, and ultrasonic sensors, coupled with cloud connectivity and a user-friendly web interface, we have revolutionized the way we manage and enhance public transportation systems.</a:t>
            </a:r>
          </a:p>
          <a:p>
            <a:pPr marL="0" indent="0">
              <a:buNone/>
            </a:pPr>
            <a:r>
              <a:rPr lang="en-US" sz="2400" dirty="0"/>
              <a:t>This project has empowered us to monitor and respond to real-time data, ensuring the safety of passengers and pedestrians, optimizing routes, and minimizing delays. The web-based interface offers passengers and transportation authorities a transparent view of the system's status, promoting informed decision-making and a seamless travel experience. </a:t>
            </a:r>
          </a:p>
          <a:p>
            <a:pPr marL="0" indent="0">
              <a:buNone/>
            </a:pPr>
            <a:r>
              <a:rPr lang="en-US" sz="2400" dirty="0"/>
              <a:t>As our cities continue to grow, it is imperative that we invest in innovative solutions to tackle congestion, reduce emissions, and improve the quality of urban life. This project is a testament to our commitment to embracing technology for the betterment of public transportation and the communities we serve. By staying agile, continuously optimizing, and listening to the needs of our passengers, we pave the way for a more sustainable and efficient future in urban mobility.</a:t>
            </a:r>
          </a:p>
        </p:txBody>
      </p:sp>
    </p:spTree>
    <p:extLst>
      <p:ext uri="{BB962C8B-B14F-4D97-AF65-F5344CB8AC3E}">
        <p14:creationId xmlns:p14="http://schemas.microsoft.com/office/powerpoint/2010/main" val="311803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F63160-ABB4-470F-A63D-B2D86BBA4F13}"/>
              </a:ext>
            </a:extLst>
          </p:cNvPr>
          <p:cNvSpPr>
            <a:spLocks noGrp="1"/>
          </p:cNvSpPr>
          <p:nvPr>
            <p:ph idx="1"/>
          </p:nvPr>
        </p:nvSpPr>
        <p:spPr>
          <a:xfrm>
            <a:off x="0" y="0"/>
            <a:ext cx="12192000" cy="6858000"/>
          </a:xfrm>
        </p:spPr>
        <p:txBody>
          <a:bodyPr>
            <a:normAutofit/>
          </a:bodyPr>
          <a:lstStyle/>
          <a:p>
            <a:pPr marL="0" indent="0">
              <a:buNone/>
            </a:pPr>
            <a:endParaRPr lang="en-US" sz="2400" dirty="0"/>
          </a:p>
          <a:p>
            <a:pPr marL="0" indent="0">
              <a:buNone/>
            </a:pPr>
            <a:r>
              <a:rPr lang="en-US" sz="2400" dirty="0"/>
              <a:t>6. Safety and Security:</a:t>
            </a:r>
          </a:p>
          <a:p>
            <a:pPr marL="0" indent="0">
              <a:buNone/>
            </a:pPr>
            <a:r>
              <a:rPr lang="en-US" sz="2400" dirty="0"/>
              <a:t>   - Implement surveillance systems on vehicles and at transit stations.</a:t>
            </a:r>
          </a:p>
          <a:p>
            <a:pPr marL="0" indent="0">
              <a:buNone/>
            </a:pPr>
            <a:r>
              <a:rPr lang="en-US" sz="2400" dirty="0"/>
              <a:t>   - Develop an emergency response module for rapid assistance in case of accidents or incidents.</a:t>
            </a:r>
          </a:p>
          <a:p>
            <a:pPr marL="0" indent="0">
              <a:buNone/>
            </a:pPr>
            <a:r>
              <a:rPr lang="en-US" sz="2400" dirty="0"/>
              <a:t>   - Educate passengers on safety measures and emergency protocols.</a:t>
            </a:r>
          </a:p>
          <a:p>
            <a:pPr marL="0" indent="0">
              <a:buNone/>
            </a:pPr>
            <a:endParaRPr lang="en-US" sz="2400" dirty="0"/>
          </a:p>
          <a:p>
            <a:pPr marL="0" indent="0">
              <a:buNone/>
            </a:pPr>
            <a:r>
              <a:rPr lang="en-US" sz="2400" dirty="0"/>
              <a:t>7. Environmental Sustainability:</a:t>
            </a:r>
          </a:p>
          <a:p>
            <a:pPr marL="0" indent="0">
              <a:buNone/>
            </a:pPr>
            <a:r>
              <a:rPr lang="en-US" sz="2400" dirty="0"/>
              <a:t>   - Introduce eco-friendly vehicles, such as electric or hybrid buses.</a:t>
            </a:r>
          </a:p>
          <a:p>
            <a:pPr marL="0" indent="0">
              <a:buNone/>
            </a:pPr>
            <a:r>
              <a:rPr lang="en-US" sz="2400" dirty="0"/>
              <a:t>   - Monitor and report on emissions reductions and environmental impact.</a:t>
            </a:r>
          </a:p>
          <a:p>
            <a:pPr marL="0" indent="0">
              <a:buNone/>
            </a:pPr>
            <a:r>
              <a:rPr lang="en-US" sz="2400" dirty="0"/>
              <a:t>   - Encourage the use of public transportation as a green alternative to private vehicles.</a:t>
            </a:r>
          </a:p>
          <a:p>
            <a:pPr marL="0" indent="0">
              <a:buNone/>
            </a:pPr>
            <a:endParaRPr lang="en-US" sz="2400" dirty="0"/>
          </a:p>
          <a:p>
            <a:pPr marL="0" indent="0">
              <a:buNone/>
            </a:pPr>
            <a:r>
              <a:rPr lang="en-US" sz="2400" dirty="0"/>
              <a:t>8. User Feedback and Continuous Improvement:</a:t>
            </a:r>
          </a:p>
          <a:p>
            <a:pPr marL="0" indent="0">
              <a:buNone/>
            </a:pPr>
            <a:r>
              <a:rPr lang="en-US" sz="2400" dirty="0"/>
              <a:t>   - Collect feedback from passengers through surveys and app ratings.</a:t>
            </a:r>
          </a:p>
          <a:p>
            <a:pPr marL="0" indent="0">
              <a:buNone/>
            </a:pPr>
            <a:r>
              <a:rPr lang="en-US" sz="2400" dirty="0"/>
              <a:t>   - Use feedback to make ongoing improvements to routes, schedules, and services.</a:t>
            </a:r>
          </a:p>
          <a:p>
            <a:pPr marL="0" indent="0">
              <a:buNone/>
            </a:pPr>
            <a:r>
              <a:rPr lang="en-US" sz="2400" dirty="0"/>
              <a:t>   - Implement a dynamic system that adapts to changing urban needs.</a:t>
            </a:r>
          </a:p>
          <a:p>
            <a:pPr marL="0" indent="0">
              <a:buNone/>
            </a:pPr>
            <a:endParaRPr lang="en-US" dirty="0"/>
          </a:p>
        </p:txBody>
      </p:sp>
    </p:spTree>
    <p:extLst>
      <p:ext uri="{BB962C8B-B14F-4D97-AF65-F5344CB8AC3E}">
        <p14:creationId xmlns:p14="http://schemas.microsoft.com/office/powerpoint/2010/main" val="176152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E8F1D-4FE8-473C-ABA8-62E2A07E279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sz="2400" dirty="0"/>
              <a:t>9. Admin Dashboard and Reporting:</a:t>
            </a:r>
          </a:p>
          <a:p>
            <a:pPr marL="0" indent="0">
              <a:buNone/>
            </a:pPr>
            <a:r>
              <a:rPr lang="en-US" sz="2400" dirty="0"/>
              <a:t>   - Provide transit authorities with an admin dashboard for monitoring system performance and managing resources.</a:t>
            </a:r>
          </a:p>
          <a:p>
            <a:pPr marL="0" indent="0">
              <a:buNone/>
            </a:pPr>
            <a:r>
              <a:rPr lang="en-US" sz="2400" dirty="0"/>
              <a:t>   - Generate reports on ridership, revenue, and environmental impact for data-driven decision-making.</a:t>
            </a:r>
          </a:p>
          <a:p>
            <a:pPr marL="0" indent="0">
              <a:buNone/>
            </a:pPr>
            <a:endParaRPr lang="en-US" sz="2400" dirty="0"/>
          </a:p>
          <a:p>
            <a:pPr marL="0" indent="0">
              <a:buNone/>
            </a:pPr>
            <a:r>
              <a:rPr lang="en-US" sz="2400" dirty="0"/>
              <a:t>10. Public Awareness and Promotion:</a:t>
            </a:r>
          </a:p>
          <a:p>
            <a:pPr marL="0" indent="0">
              <a:buNone/>
            </a:pPr>
            <a:r>
              <a:rPr lang="en-US" sz="2400" dirty="0"/>
              <a:t>    - Develop marketing campaigns to promote the benefits of public transportation.</a:t>
            </a:r>
          </a:p>
          <a:p>
            <a:pPr marL="0" indent="0">
              <a:buNone/>
            </a:pPr>
            <a:r>
              <a:rPr lang="en-US" sz="2400" dirty="0"/>
              <a:t>     - Educate the public on using the system effectively and reducing their carbon footprint.</a:t>
            </a:r>
          </a:p>
          <a:p>
            <a:pPr marL="0" indent="0">
              <a:buNone/>
            </a:pPr>
            <a:endParaRPr lang="en-US" sz="2400" dirty="0"/>
          </a:p>
          <a:p>
            <a:pPr marL="0" indent="0">
              <a:buNone/>
            </a:pPr>
            <a:endParaRPr lang="en-US" dirty="0"/>
          </a:p>
        </p:txBody>
      </p:sp>
      <p:pic>
        <p:nvPicPr>
          <p:cNvPr id="6" name="Picture 5">
            <a:extLst>
              <a:ext uri="{FF2B5EF4-FFF2-40B4-BE49-F238E27FC236}">
                <a16:creationId xmlns:a16="http://schemas.microsoft.com/office/drawing/2014/main" id="{A1EC34EB-B76B-491E-B612-2435D1FC63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72069" y="4522603"/>
            <a:ext cx="4261246" cy="2335397"/>
          </a:xfrm>
          <a:prstGeom prst="rect">
            <a:avLst/>
          </a:prstGeom>
        </p:spPr>
      </p:pic>
      <p:sp>
        <p:nvSpPr>
          <p:cNvPr id="7" name="TextBox 6">
            <a:extLst>
              <a:ext uri="{FF2B5EF4-FFF2-40B4-BE49-F238E27FC236}">
                <a16:creationId xmlns:a16="http://schemas.microsoft.com/office/drawing/2014/main" id="{19CFD4BC-6587-40DD-8837-40303FDBD196}"/>
              </a:ext>
            </a:extLst>
          </p:cNvPr>
          <p:cNvSpPr txBox="1"/>
          <p:nvPr/>
        </p:nvSpPr>
        <p:spPr>
          <a:xfrm>
            <a:off x="3472069" y="7133841"/>
            <a:ext cx="4261246" cy="230832"/>
          </a:xfrm>
          <a:prstGeom prst="rect">
            <a:avLst/>
          </a:prstGeom>
          <a:noFill/>
        </p:spPr>
        <p:txBody>
          <a:bodyPr wrap="square" rtlCol="0">
            <a:spAutoFit/>
          </a:bodyPr>
          <a:lstStyle/>
          <a:p>
            <a:r>
              <a:rPr lang="en-US" sz="900">
                <a:hlinkClick r:id="rId3" tooltip="https://commons.wikimedia.org/wiki/File:Public_transport_collage.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523532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A80E397-529A-45AF-9A9C-E3917A7D5938}"/>
              </a:ext>
            </a:extLst>
          </p:cNvPr>
          <p:cNvSpPr>
            <a:spLocks noGrp="1"/>
          </p:cNvSpPr>
          <p:nvPr>
            <p:ph idx="1"/>
          </p:nvPr>
        </p:nvSpPr>
        <p:spPr>
          <a:xfrm>
            <a:off x="-1" y="0"/>
            <a:ext cx="12191999" cy="6858000"/>
          </a:xfrm>
        </p:spPr>
        <p:txBody>
          <a:bodyPr>
            <a:normAutofit/>
          </a:bodyPr>
          <a:lstStyle/>
          <a:p>
            <a:pPr marL="0" indent="0">
              <a:buNone/>
            </a:pPr>
            <a:endParaRPr lang="en-US" dirty="0"/>
          </a:p>
          <a:p>
            <a:pPr marL="0" indent="0">
              <a:buNone/>
            </a:pPr>
            <a:r>
              <a:rPr lang="en-US" dirty="0"/>
              <a:t>Problem Statement:</a:t>
            </a:r>
          </a:p>
          <a:p>
            <a:pPr marL="0" indent="0">
              <a:buNone/>
            </a:pPr>
            <a:r>
              <a:rPr lang="en-US" sz="2400" dirty="0"/>
              <a:t>      Inefficient public transportation systems often lead to overcrowded buses and trains, inconsistent schedules, and dissatisfied commuters.</a:t>
            </a:r>
          </a:p>
          <a:p>
            <a:pPr marL="0" indent="0">
              <a:buNone/>
            </a:pPr>
            <a:endParaRPr lang="en-US" sz="2400" dirty="0"/>
          </a:p>
          <a:p>
            <a:pPr marL="0" indent="0">
              <a:buNone/>
            </a:pPr>
            <a:r>
              <a:rPr lang="en-US" dirty="0"/>
              <a:t>Solution Overview:</a:t>
            </a:r>
          </a:p>
          <a:p>
            <a:pPr marL="0" indent="0">
              <a:buNone/>
            </a:pPr>
            <a:r>
              <a:rPr lang="en-US" sz="2400" dirty="0"/>
              <a:t>     Create a smart public transportation network that integrates real-time data, predictive analytics, and personalized services to optimize routes, schedules, and passenger experience.</a:t>
            </a:r>
          </a:p>
          <a:p>
            <a:pPr marL="0" indent="0">
              <a:buNone/>
            </a:pPr>
            <a:endParaRPr lang="en-US" sz="2400" dirty="0"/>
          </a:p>
          <a:p>
            <a:pPr marL="0" indent="0">
              <a:buNone/>
            </a:pPr>
            <a:r>
              <a:rPr lang="en-US" dirty="0"/>
              <a:t>Key Features:</a:t>
            </a:r>
          </a:p>
          <a:p>
            <a:pPr marL="0" indent="0">
              <a:buNone/>
            </a:pPr>
            <a:endParaRPr lang="en-US" dirty="0"/>
          </a:p>
          <a:p>
            <a:pPr marL="0" indent="0">
              <a:buNone/>
            </a:pPr>
            <a:r>
              <a:rPr lang="en-US" sz="2400" dirty="0"/>
              <a:t>1. Real-time Data Integration:</a:t>
            </a:r>
          </a:p>
          <a:p>
            <a:pPr marL="0" indent="0">
              <a:buNone/>
            </a:pPr>
            <a:r>
              <a:rPr lang="en-US" dirty="0"/>
              <a:t>   </a:t>
            </a:r>
            <a:r>
              <a:rPr lang="en-US" sz="2400" dirty="0"/>
              <a:t>Implement IoT devices, sensors, and GPS trackers on buses, trains, and stops to collect real-time data on passenger count, vehicle location, and traffic conditions</a:t>
            </a:r>
            <a:r>
              <a:rPr lang="en-US" dirty="0"/>
              <a:t>.</a:t>
            </a:r>
          </a:p>
          <a:p>
            <a:pPr marL="0" indent="0">
              <a:buNone/>
            </a:pPr>
            <a:endParaRPr lang="en-US" dirty="0"/>
          </a:p>
        </p:txBody>
      </p:sp>
    </p:spTree>
    <p:extLst>
      <p:ext uri="{BB962C8B-B14F-4D97-AF65-F5344CB8AC3E}">
        <p14:creationId xmlns:p14="http://schemas.microsoft.com/office/powerpoint/2010/main" val="2432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7A525-37F5-4DDC-B0A2-9958919387D0}"/>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2. Predictive Analytics:</a:t>
            </a:r>
          </a:p>
          <a:p>
            <a:pPr marL="0" indent="0">
              <a:buNone/>
            </a:pPr>
            <a:r>
              <a:rPr lang="en-US" dirty="0"/>
              <a:t>   </a:t>
            </a:r>
            <a:r>
              <a:rPr lang="en-US" sz="2400" dirty="0"/>
              <a:t>Utilize machine learning algorithms to analyze historical and real-time data, predicting passenger demand at different times and locations. This helps in optimizing routes and schedules dynamically</a:t>
            </a:r>
            <a:r>
              <a:rPr lang="en-US" dirty="0"/>
              <a:t>.</a:t>
            </a:r>
          </a:p>
          <a:p>
            <a:pPr marL="0" indent="0">
              <a:buNone/>
            </a:pPr>
            <a:endParaRPr lang="en-US" dirty="0"/>
          </a:p>
          <a:p>
            <a:pPr marL="0" indent="0">
              <a:buNone/>
            </a:pPr>
            <a:r>
              <a:rPr lang="en-US" dirty="0"/>
              <a:t>3. Dynamic Routing and Scheduling:</a:t>
            </a:r>
          </a:p>
          <a:p>
            <a:pPr marL="0" indent="0">
              <a:buNone/>
            </a:pPr>
            <a:r>
              <a:rPr lang="en-US" sz="2400" dirty="0"/>
              <a:t>   Develop algorithms that adjust routes and schedules in real-time based on demand forecasts. This ensures that vehicles are deployed efficiently, avoiding overcrowding and reducing waiting times.</a:t>
            </a:r>
          </a:p>
          <a:p>
            <a:pPr marL="0" indent="0">
              <a:buNone/>
            </a:pPr>
            <a:endParaRPr lang="en-US" dirty="0"/>
          </a:p>
          <a:p>
            <a:pPr marL="0" indent="0">
              <a:buNone/>
            </a:pPr>
            <a:r>
              <a:rPr lang="en-US" dirty="0"/>
              <a:t>4. Personalized Commuter Services:</a:t>
            </a:r>
          </a:p>
          <a:p>
            <a:pPr marL="0" indent="0">
              <a:buNone/>
            </a:pPr>
            <a:r>
              <a:rPr lang="en-US" dirty="0"/>
              <a:t>   </a:t>
            </a:r>
            <a:r>
              <a:rPr lang="en-US" sz="2400" dirty="0"/>
              <a:t>Create a mobile app that allows commuters to set preferences, such as preferred routes, seating preferences, and notifications for delays. The app can provide real-time updates, alternative routes, and estimated arrival times tailored to individual preferences.</a:t>
            </a:r>
          </a:p>
          <a:p>
            <a:pPr marL="0" indent="0">
              <a:buNone/>
            </a:pPr>
            <a:endParaRPr lang="en-US" dirty="0"/>
          </a:p>
        </p:txBody>
      </p:sp>
    </p:spTree>
    <p:extLst>
      <p:ext uri="{BB962C8B-B14F-4D97-AF65-F5344CB8AC3E}">
        <p14:creationId xmlns:p14="http://schemas.microsoft.com/office/powerpoint/2010/main" val="242191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A54504-F62F-44FF-81AF-75EFB0A9A419}"/>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5. Multi-Modal Integration:</a:t>
            </a:r>
          </a:p>
          <a:p>
            <a:pPr marL="0" indent="0">
              <a:buNone/>
            </a:pPr>
            <a:r>
              <a:rPr lang="en-US" sz="2400" dirty="0"/>
              <a:t>   Integrate various modes of transport, including buses, trains, subways, bikes, and ride-sharing services, into a unified platform. Enable seamless transfers and provide incentives for using multiple modes of transport within a single journey.</a:t>
            </a:r>
          </a:p>
          <a:p>
            <a:pPr marL="0" indent="0">
              <a:buNone/>
            </a:pPr>
            <a:endParaRPr lang="en-US" dirty="0"/>
          </a:p>
          <a:p>
            <a:pPr marL="0" indent="0">
              <a:buNone/>
            </a:pPr>
            <a:r>
              <a:rPr lang="en-US" dirty="0"/>
              <a:t>6. Contactless Payments and Boarding:</a:t>
            </a:r>
          </a:p>
          <a:p>
            <a:pPr marL="0" indent="0">
              <a:buNone/>
            </a:pPr>
            <a:r>
              <a:rPr lang="en-US" dirty="0"/>
              <a:t>   </a:t>
            </a:r>
            <a:r>
              <a:rPr lang="en-US" sz="2400" dirty="0"/>
              <a:t>Implement contactless payment systems and automated boarding processes using QR codes or RFID cards. This reduces boarding time, making the transportation system more efficient.</a:t>
            </a:r>
          </a:p>
          <a:p>
            <a:pPr marL="0" indent="0">
              <a:buNone/>
            </a:pPr>
            <a:endParaRPr lang="en-US" sz="2400" dirty="0"/>
          </a:p>
          <a:p>
            <a:pPr marL="0" indent="0">
              <a:buNone/>
            </a:pPr>
            <a:r>
              <a:rPr lang="en-US" dirty="0"/>
              <a:t>7. Crowd Management and Safety Measures:</a:t>
            </a:r>
          </a:p>
          <a:p>
            <a:pPr marL="0" indent="0">
              <a:buNone/>
            </a:pPr>
            <a:r>
              <a:rPr lang="en-US" dirty="0"/>
              <a:t>   </a:t>
            </a:r>
            <a:r>
              <a:rPr lang="en-US" sz="2400" dirty="0"/>
              <a:t>Use AI-powered cameras and sensors to monitor crowd density in stations and vehicles. Implement safety measures such as automated passenger counting to enforce capacity limits and ensure social distancing.</a:t>
            </a:r>
          </a:p>
          <a:p>
            <a:pPr marL="0" indent="0">
              <a:buNone/>
            </a:pPr>
            <a:endParaRPr lang="en-US" dirty="0"/>
          </a:p>
        </p:txBody>
      </p:sp>
    </p:spTree>
    <p:extLst>
      <p:ext uri="{BB962C8B-B14F-4D97-AF65-F5344CB8AC3E}">
        <p14:creationId xmlns:p14="http://schemas.microsoft.com/office/powerpoint/2010/main" val="392163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70E52-6414-4158-B4D2-7094A7B9A227}"/>
              </a:ext>
            </a:extLst>
          </p:cNvPr>
          <p:cNvSpPr>
            <a:spLocks noGrp="1"/>
          </p:cNvSpPr>
          <p:nvPr>
            <p:ph idx="1"/>
          </p:nvPr>
        </p:nvSpPr>
        <p:spPr>
          <a:xfrm>
            <a:off x="0" y="0"/>
            <a:ext cx="12192000" cy="6858000"/>
          </a:xfrm>
        </p:spPr>
        <p:txBody>
          <a:bodyPr/>
          <a:lstStyle/>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97445C4F-798F-4231-A778-F02E5F6C1611}"/>
              </a:ext>
            </a:extLst>
          </p:cNvPr>
          <p:cNvSpPr/>
          <p:nvPr/>
        </p:nvSpPr>
        <p:spPr>
          <a:xfrm>
            <a:off x="-1" y="0"/>
            <a:ext cx="12192001" cy="10279737"/>
          </a:xfrm>
          <a:prstGeom prst="rect">
            <a:avLst/>
          </a:prstGeom>
        </p:spPr>
        <p:txBody>
          <a:bodyPr wrap="square">
            <a:spAutoFit/>
          </a:bodyPr>
          <a:lstStyle/>
          <a:p>
            <a:r>
              <a:rPr lang="en-US" sz="2800" dirty="0"/>
              <a:t>8. Feedback Loop and Continuous Improvement:</a:t>
            </a:r>
          </a:p>
          <a:p>
            <a:r>
              <a:rPr lang="en-US" dirty="0"/>
              <a:t>   </a:t>
            </a:r>
            <a:r>
              <a:rPr lang="en-US" sz="2400" dirty="0"/>
              <a:t>Encourage commuter feedback through the app to identify issues and areas of improvement. Use this feedback to make data-driven decisions, refine algorithms, and enhance the overall transportation experience.</a:t>
            </a:r>
          </a:p>
          <a:p>
            <a:endParaRPr lang="en-US" dirty="0"/>
          </a:p>
          <a:p>
            <a:r>
              <a:rPr lang="en-US" sz="2800" dirty="0"/>
              <a:t>Benefits:</a:t>
            </a:r>
          </a:p>
          <a:p>
            <a:r>
              <a:rPr lang="en-US" dirty="0"/>
              <a:t>    </a:t>
            </a:r>
          </a:p>
          <a:p>
            <a:pPr marL="342900" indent="-342900">
              <a:buFont typeface="Wingdings" panose="05000000000000000000" pitchFamily="2" charset="2"/>
              <a:buChar char="Ø"/>
            </a:pPr>
            <a:r>
              <a:rPr lang="en-US" sz="2400" dirty="0"/>
              <a:t>     Efficient Operations: Optimized routes and schedules lead to reduced operational costs and                  increased efficiency.</a:t>
            </a:r>
          </a:p>
          <a:p>
            <a:pPr marL="342900" indent="-342900">
              <a:buFont typeface="Wingdings" panose="05000000000000000000" pitchFamily="2" charset="2"/>
              <a:buChar char="Ø"/>
            </a:pPr>
            <a:r>
              <a:rPr lang="en-US" sz="2400" dirty="0"/>
              <a:t>    Improved Commuter Experience: Personalized services and real-time updates enhance commuter satisfaction.</a:t>
            </a:r>
          </a:p>
          <a:p>
            <a:pPr marL="342900" indent="-342900">
              <a:buFont typeface="Wingdings" panose="05000000000000000000" pitchFamily="2" charset="2"/>
              <a:buChar char="Ø"/>
            </a:pPr>
            <a:r>
              <a:rPr lang="en-US" sz="2400" dirty="0"/>
              <a:t>    Environmental Impact: Reduced congestion and optimized routes contribute to lower emissions and a greener environment.</a:t>
            </a:r>
          </a:p>
          <a:p>
            <a:pPr marL="342900" indent="-342900">
              <a:buFont typeface="Wingdings" panose="05000000000000000000" pitchFamily="2" charset="2"/>
              <a:buChar char="Ø"/>
            </a:pPr>
            <a:r>
              <a:rPr lang="en-US" sz="2400" dirty="0"/>
              <a:t>    Data-Driven Decision Making: Data analytics enable evidence-based decision-making for future planning and expansion.</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4157238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4340</Words>
  <Application>Microsoft Office PowerPoint</Application>
  <PresentationFormat>Widescreen</PresentationFormat>
  <Paragraphs>323</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Office Theme</vt:lpstr>
      <vt:lpstr>PUBLIC TRANSPORTATION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DIAGRAM </vt:lpstr>
      <vt:lpstr>WORKING MODULE</vt:lpstr>
      <vt:lpstr>PowerPoint Presentation</vt:lpstr>
      <vt:lpstr>PowerPoint Presentation</vt:lpstr>
      <vt:lpstr>COMPONENTS</vt:lpstr>
      <vt:lpstr>RASPBERRY Pi</vt:lpstr>
      <vt:lpstr>PowerPoint Presentation</vt:lpstr>
      <vt:lpstr>PowerPoint Presentation</vt:lpstr>
      <vt:lpstr>RASPBERRY Pi</vt:lpstr>
      <vt:lpstr>GPS MODULE</vt:lpstr>
      <vt:lpstr>PowerPoint Presentation</vt:lpstr>
      <vt:lpstr>PowerPoint Presentation</vt:lpstr>
      <vt:lpstr>GPS MODULE</vt:lpstr>
      <vt:lpstr>ULTRASONIC SENSOR</vt:lpstr>
      <vt:lpstr>PowerPoint Presentation</vt:lpstr>
      <vt:lpstr>RADAR</vt:lpstr>
      <vt:lpstr>PowerPoint Presentation</vt:lpstr>
      <vt:lpstr>PowerPoint Presentation</vt:lpstr>
      <vt:lpstr>PowerPoint Presentation</vt:lpstr>
      <vt:lpstr>PYTHON PROGRAM</vt:lpstr>
      <vt:lpstr>HARDWARE CONNECTIONS</vt:lpstr>
      <vt:lpstr>SOFTWARE CONFIGURATION</vt:lpstr>
      <vt:lpstr>PowerPoint Presentation</vt:lpstr>
      <vt:lpstr>PowerPoint Presentation</vt:lpstr>
      <vt:lpstr>PowerPoint Presentation</vt:lpstr>
      <vt:lpstr>PowerPoint Presentation</vt:lpstr>
      <vt:lpstr>PowerPoint Presentation</vt:lpstr>
      <vt:lpstr>PowerPoint Presentation</vt:lpstr>
      <vt:lpstr>OUTPUT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TRANSPORTATION OPTIMIZATION</dc:title>
  <dc:creator>STUDENT</dc:creator>
  <cp:lastModifiedBy>STUDENT</cp:lastModifiedBy>
  <cp:revision>23</cp:revision>
  <dcterms:created xsi:type="dcterms:W3CDTF">2023-10-31T04:29:49Z</dcterms:created>
  <dcterms:modified xsi:type="dcterms:W3CDTF">2023-10-31T08:19:32Z</dcterms:modified>
</cp:coreProperties>
</file>